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55"/>
  </p:notesMasterIdLst>
  <p:handoutMasterIdLst>
    <p:handoutMasterId r:id="rId56"/>
  </p:handoutMasterIdLst>
  <p:sldIdLst>
    <p:sldId id="256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1" r:id="rId28"/>
    <p:sldId id="712" r:id="rId29"/>
    <p:sldId id="713" r:id="rId30"/>
    <p:sldId id="714" r:id="rId31"/>
    <p:sldId id="715" r:id="rId32"/>
    <p:sldId id="716" r:id="rId33"/>
    <p:sldId id="717" r:id="rId34"/>
    <p:sldId id="718" r:id="rId35"/>
    <p:sldId id="719" r:id="rId36"/>
    <p:sldId id="720" r:id="rId37"/>
    <p:sldId id="721" r:id="rId38"/>
    <p:sldId id="722" r:id="rId39"/>
    <p:sldId id="723" r:id="rId40"/>
    <p:sldId id="724" r:id="rId41"/>
    <p:sldId id="727" r:id="rId42"/>
    <p:sldId id="725" r:id="rId43"/>
    <p:sldId id="726" r:id="rId44"/>
    <p:sldId id="728" r:id="rId45"/>
    <p:sldId id="729" r:id="rId46"/>
    <p:sldId id="730" r:id="rId47"/>
    <p:sldId id="731" r:id="rId48"/>
    <p:sldId id="732" r:id="rId49"/>
    <p:sldId id="733" r:id="rId50"/>
    <p:sldId id="734" r:id="rId51"/>
    <p:sldId id="735" r:id="rId52"/>
    <p:sldId id="736" r:id="rId53"/>
    <p:sldId id="737" r:id="rId54"/>
  </p:sldIdLst>
  <p:sldSz cx="9144000" cy="6858000" type="screen4x3"/>
  <p:notesSz cx="9928225" cy="6797675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E0"/>
    <a:srgbClr val="EBF4F9"/>
    <a:srgbClr val="ECF4F7"/>
    <a:srgbClr val="F9F9FD"/>
    <a:srgbClr val="FEF1E1"/>
    <a:srgbClr val="EDF4FA"/>
    <a:srgbClr val="F0F4F8"/>
    <a:srgbClr val="FFFFFF"/>
    <a:srgbClr val="EDF4F8"/>
    <a:srgbClr val="ED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3" autoAdjust="0"/>
    <p:restoredTop sz="95141" autoAdjust="0"/>
  </p:normalViewPr>
  <p:slideViewPr>
    <p:cSldViewPr>
      <p:cViewPr varScale="1">
        <p:scale>
          <a:sx n="82" d="100"/>
          <a:sy n="82" d="100"/>
        </p:scale>
        <p:origin x="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gs" Target="tags/tag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11/15/2018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64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095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676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802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089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120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50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73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593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30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446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523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814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823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775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79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338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180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143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0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015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669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17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856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927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432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047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7507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339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6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24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6001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1591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5756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8173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6358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5816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412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1778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217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3217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56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6051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8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91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642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95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7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2.xml"/><Relationship Id="rId7" Type="http://schemas.openxmlformats.org/officeDocument/2006/relationships/slide" Target="../slides/slide1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8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Relationship Id="rId9" Type="http://schemas.openxmlformats.org/officeDocument/2006/relationships/slide" Target="../slides/slide1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2.xml"/><Relationship Id="rId7" Type="http://schemas.openxmlformats.org/officeDocument/2006/relationships/slide" Target="../slides/slide1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8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Relationship Id="rId9" Type="http://schemas.openxmlformats.org/officeDocument/2006/relationships/slide" Target="../slides/slide1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2.xml"/><Relationship Id="rId7" Type="http://schemas.openxmlformats.org/officeDocument/2006/relationships/slide" Target="../slides/slide1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8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Relationship Id="rId9" Type="http://schemas.openxmlformats.org/officeDocument/2006/relationships/slide" Target="../slides/slide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2.xml"/><Relationship Id="rId7" Type="http://schemas.openxmlformats.org/officeDocument/2006/relationships/slide" Target="../slides/slide1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8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Relationship Id="rId9" Type="http://schemas.openxmlformats.org/officeDocument/2006/relationships/slide" Target="../slides/slide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624"/>
            <a:ext cx="7382054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 userDrawn="1"/>
        </p:nvSpPr>
        <p:spPr>
          <a:xfrm>
            <a:off x="125495" y="695587"/>
            <a:ext cx="8001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Number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4" action="ppaction://hlinksldjump"/>
          </p:cNvPr>
          <p:cNvSpPr/>
          <p:nvPr userDrawn="1"/>
        </p:nvSpPr>
        <p:spPr>
          <a:xfrm>
            <a:off x="956342" y="695628"/>
            <a:ext cx="1115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Place Value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5" action="ppaction://hlinksldjump"/>
          </p:cNvPr>
          <p:cNvSpPr/>
          <p:nvPr userDrawn="1"/>
        </p:nvSpPr>
        <p:spPr>
          <a:xfrm>
            <a:off x="2102641" y="695669"/>
            <a:ext cx="111847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HCF &amp; LCM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6" action="ppaction://hlinksldjump"/>
          </p:cNvPr>
          <p:cNvSpPr/>
          <p:nvPr userDrawn="1"/>
        </p:nvSpPr>
        <p:spPr>
          <a:xfrm>
            <a:off x="6175365" y="695546"/>
            <a:ext cx="70089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7 - Surds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>
            <a:hlinkClick r:id="rId7" action="ppaction://hlinksldjump"/>
          </p:cNvPr>
          <p:cNvSpPr/>
          <p:nvPr userDrawn="1"/>
        </p:nvSpPr>
        <p:spPr>
          <a:xfrm>
            <a:off x="3251859" y="695710"/>
            <a:ext cx="813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4 - Powers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8" action="ppaction://hlinksldjump"/>
          </p:cNvPr>
          <p:cNvSpPr/>
          <p:nvPr userDrawn="1"/>
        </p:nvSpPr>
        <p:spPr>
          <a:xfrm>
            <a:off x="4922150" y="695751"/>
            <a:ext cx="122246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Powers of 10</a:t>
            </a:r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hlinkClick r:id="rId9" action="ppaction://hlinksldjump"/>
          </p:cNvPr>
          <p:cNvSpPr/>
          <p:nvPr userDrawn="1"/>
        </p:nvSpPr>
        <p:spPr>
          <a:xfrm>
            <a:off x="4096158" y="695792"/>
            <a:ext cx="79524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Indices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hlinkClick r:id="rId3" action="ppaction://hlinksldjump"/>
          </p:cNvPr>
          <p:cNvSpPr/>
          <p:nvPr userDrawn="1"/>
        </p:nvSpPr>
        <p:spPr>
          <a:xfrm>
            <a:off x="125495" y="695587"/>
            <a:ext cx="8001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Number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>
            <a:hlinkClick r:id="rId4" action="ppaction://hlinksldjump"/>
          </p:cNvPr>
          <p:cNvSpPr/>
          <p:nvPr userDrawn="1"/>
        </p:nvSpPr>
        <p:spPr>
          <a:xfrm>
            <a:off x="956342" y="695628"/>
            <a:ext cx="1115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Place Value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5" action="ppaction://hlinksldjump"/>
          </p:cNvPr>
          <p:cNvSpPr/>
          <p:nvPr userDrawn="1"/>
        </p:nvSpPr>
        <p:spPr>
          <a:xfrm>
            <a:off x="2102641" y="695669"/>
            <a:ext cx="111847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HCF &amp; LCM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6" action="ppaction://hlinksldjump"/>
          </p:cNvPr>
          <p:cNvSpPr/>
          <p:nvPr userDrawn="1"/>
        </p:nvSpPr>
        <p:spPr>
          <a:xfrm>
            <a:off x="6175365" y="695546"/>
            <a:ext cx="70089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7 - Surds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7" action="ppaction://hlinksldjump"/>
          </p:cNvPr>
          <p:cNvSpPr/>
          <p:nvPr userDrawn="1"/>
        </p:nvSpPr>
        <p:spPr>
          <a:xfrm>
            <a:off x="3251859" y="695710"/>
            <a:ext cx="813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4 - Powers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8" action="ppaction://hlinksldjump"/>
          </p:cNvPr>
          <p:cNvSpPr/>
          <p:nvPr userDrawn="1"/>
        </p:nvSpPr>
        <p:spPr>
          <a:xfrm>
            <a:off x="4922150" y="695751"/>
            <a:ext cx="122246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Powers of 10</a:t>
            </a:r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9" action="ppaction://hlinksldjump"/>
          </p:cNvPr>
          <p:cNvSpPr/>
          <p:nvPr userDrawn="1"/>
        </p:nvSpPr>
        <p:spPr>
          <a:xfrm>
            <a:off x="4096158" y="695792"/>
            <a:ext cx="79524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Indices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>
            <a:hlinkClick r:id="rId3" action="ppaction://hlinksldjump"/>
          </p:cNvPr>
          <p:cNvSpPr/>
          <p:nvPr userDrawn="1"/>
        </p:nvSpPr>
        <p:spPr>
          <a:xfrm>
            <a:off x="125495" y="695587"/>
            <a:ext cx="8001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Number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4" action="ppaction://hlinksldjump"/>
          </p:cNvPr>
          <p:cNvSpPr/>
          <p:nvPr userDrawn="1"/>
        </p:nvSpPr>
        <p:spPr>
          <a:xfrm>
            <a:off x="956342" y="695628"/>
            <a:ext cx="1115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Place Value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5" action="ppaction://hlinksldjump"/>
          </p:cNvPr>
          <p:cNvSpPr/>
          <p:nvPr userDrawn="1"/>
        </p:nvSpPr>
        <p:spPr>
          <a:xfrm>
            <a:off x="2102641" y="695669"/>
            <a:ext cx="111847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HCF &amp; LCM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6" action="ppaction://hlinksldjump"/>
          </p:cNvPr>
          <p:cNvSpPr/>
          <p:nvPr userDrawn="1"/>
        </p:nvSpPr>
        <p:spPr>
          <a:xfrm>
            <a:off x="6175365" y="695546"/>
            <a:ext cx="70089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7 - Surds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7" action="ppaction://hlinksldjump"/>
          </p:cNvPr>
          <p:cNvSpPr/>
          <p:nvPr userDrawn="1"/>
        </p:nvSpPr>
        <p:spPr>
          <a:xfrm>
            <a:off x="3251859" y="695710"/>
            <a:ext cx="813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4 - Powers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8" action="ppaction://hlinksldjump"/>
          </p:cNvPr>
          <p:cNvSpPr/>
          <p:nvPr userDrawn="1"/>
        </p:nvSpPr>
        <p:spPr>
          <a:xfrm>
            <a:off x="4922150" y="695751"/>
            <a:ext cx="122246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Powers of 10</a:t>
            </a:r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9" action="ppaction://hlinksldjump"/>
          </p:cNvPr>
          <p:cNvSpPr/>
          <p:nvPr userDrawn="1"/>
        </p:nvSpPr>
        <p:spPr>
          <a:xfrm>
            <a:off x="4096158" y="695792"/>
            <a:ext cx="79524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Indices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>
            <a:hlinkClick r:id="rId3" action="ppaction://hlinksldjump"/>
          </p:cNvPr>
          <p:cNvSpPr/>
          <p:nvPr userDrawn="1"/>
        </p:nvSpPr>
        <p:spPr>
          <a:xfrm>
            <a:off x="125495" y="695587"/>
            <a:ext cx="80010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1 - Number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4" action="ppaction://hlinksldjump"/>
          </p:cNvPr>
          <p:cNvSpPr/>
          <p:nvPr userDrawn="1"/>
        </p:nvSpPr>
        <p:spPr>
          <a:xfrm>
            <a:off x="956342" y="695628"/>
            <a:ext cx="1115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– Place Value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5" action="ppaction://hlinksldjump"/>
          </p:cNvPr>
          <p:cNvSpPr/>
          <p:nvPr userDrawn="1"/>
        </p:nvSpPr>
        <p:spPr>
          <a:xfrm>
            <a:off x="2102641" y="695669"/>
            <a:ext cx="111847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– HCF &amp; LCM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6" action="ppaction://hlinksldjump"/>
          </p:cNvPr>
          <p:cNvSpPr/>
          <p:nvPr userDrawn="1"/>
        </p:nvSpPr>
        <p:spPr>
          <a:xfrm>
            <a:off x="6175365" y="695546"/>
            <a:ext cx="70089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7 - Surds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7" action="ppaction://hlinksldjump"/>
          </p:cNvPr>
          <p:cNvSpPr/>
          <p:nvPr userDrawn="1"/>
        </p:nvSpPr>
        <p:spPr>
          <a:xfrm>
            <a:off x="3251859" y="695710"/>
            <a:ext cx="8135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4 - Powers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8" action="ppaction://hlinksldjump"/>
          </p:cNvPr>
          <p:cNvSpPr/>
          <p:nvPr userDrawn="1"/>
        </p:nvSpPr>
        <p:spPr>
          <a:xfrm>
            <a:off x="4922150" y="695751"/>
            <a:ext cx="122246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Powers of 10</a:t>
            </a:r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9" action="ppaction://hlinksldjump"/>
          </p:cNvPr>
          <p:cNvSpPr/>
          <p:nvPr userDrawn="1"/>
        </p:nvSpPr>
        <p:spPr>
          <a:xfrm>
            <a:off x="4096158" y="695792"/>
            <a:ext cx="79524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3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13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Indices</a:t>
            </a:r>
            <a:endParaRPr lang="en-GB" sz="1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01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b="17200"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10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0" indent="-8572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143000" algn="l"/>
                    <a:tab pos="1600200" algn="l"/>
                    <a:tab pos="3543300" algn="l"/>
                    <a:tab pos="4514850" algn="l"/>
                    <a:tab pos="5886450" algn="l"/>
                    <a:tab pos="6400800" algn="l"/>
                  </a:tabLst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indent="-8572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143000" algn="l"/>
                    <a:tab pos="1600200" algn="l"/>
                    <a:tab pos="3543300" algn="l"/>
                    <a:tab pos="4514850" algn="l"/>
                    <a:tab pos="5886450" algn="l"/>
                    <a:tab pos="6400800" algn="l"/>
                  </a:tabLst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9.2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/>
                  <a:t>≈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85; 85 x 6 = 510 cm</a:t>
                </a:r>
                <a:r>
                  <a:rPr lang="en-US" sz="3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857250" indent="-8572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143000" algn="l"/>
                    <a:tab pos="1600200" algn="l"/>
                    <a:tab pos="3543300" algn="l"/>
                    <a:tab pos="4514850" algn="l"/>
                    <a:tab pos="5886450" algn="l"/>
                    <a:tab pos="64008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/>
                  <a:t>≈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8.9;8.9 x 4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= 35.6cm</a:t>
                </a:r>
              </a:p>
              <a:p>
                <a:pPr marL="857250" indent="-8572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143000" algn="l"/>
                    <a:tab pos="1600200" algn="l"/>
                    <a:tab pos="3543300" algn="l"/>
                    <a:tab pos="4514850" algn="l"/>
                    <a:tab pos="5886450" algn="l"/>
                    <a:tab pos="64008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160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£96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£64</a:t>
                </a:r>
              </a:p>
              <a:p>
                <a:pPr marL="1314450" lvl="1" indent="-45085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143000" algn="l"/>
                    <a:tab pos="1600200" algn="l"/>
                    <a:tab pos="3543300" algn="l"/>
                    <a:tab pos="4514850" algn="l"/>
                    <a:tab pos="5886450" algn="l"/>
                    <a:tab pos="6400800" algn="l"/>
                  </a:tabLst>
                </a:pPr>
                <a:r>
                  <a:rPr lang="en-US" sz="3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174.64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£89.29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£70.04</a:t>
                </a:r>
              </a:p>
              <a:p>
                <a:pPr marL="857250" indent="-8572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143000" algn="l"/>
                    <a:tab pos="1600200" algn="l"/>
                    <a:tab pos="3543300" algn="l"/>
                    <a:tab pos="4514850" algn="l"/>
                    <a:tab pos="5886450" algn="l"/>
                    <a:tab pos="64008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 should use estimates to get an answer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larger than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11.8. </a:t>
                </a:r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20800" lvl="1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143000" algn="l"/>
                    <a:tab pos="1600200" algn="l"/>
                    <a:tab pos="3543300" algn="l"/>
                    <a:tab pos="4514850" algn="l"/>
                    <a:tab pos="5886450" algn="l"/>
                    <a:tab pos="6400800" algn="l"/>
                  </a:tabLst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18.4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10392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8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1.2 - Place value and estimating</a:t>
            </a:r>
          </a:p>
        </p:txBody>
      </p:sp>
    </p:spTree>
    <p:extLst>
      <p:ext uri="{BB962C8B-B14F-4D97-AF65-F5344CB8AC3E}">
        <p14:creationId xmlns:p14="http://schemas.microsoft.com/office/powerpoint/2010/main" val="16431885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1.3 - HCF and LCM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2, 4, 5, 10, 20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 and 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3, 5, 7, 11, 13, 17, 19 </a:t>
            </a:r>
          </a:p>
          <a:p>
            <a:pPr marL="1033463" lvl="1" indent="-457200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1, 2, 3, 4, 6, 8, 12, 24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068" t="42650" r="18663" b="26900"/>
          <a:stretch/>
        </p:blipFill>
        <p:spPr>
          <a:xfrm>
            <a:off x="1256942" y="3243732"/>
            <a:ext cx="7081685" cy="33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849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1.3 - HCF and LCM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buClr>
                <a:srgbClr val="C00000"/>
              </a:buClr>
              <a:buFont typeface="+mj-lt"/>
              <a:buAutoNum type="arabicPeriod" startAt="3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en-U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40 =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 x 2 x 2 x 5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x 5</a:t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 startAt="3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 x 5 x 5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 x 5</a:t>
            </a:r>
            <a:r>
              <a:rPr lang="en-US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 startAt="3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	60 = 2 x 2 x 3 x 5 = 2</a:t>
            </a:r>
            <a:r>
              <a:rPr lang="en-US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x 3 x 5 </a:t>
            </a:r>
          </a:p>
          <a:p>
            <a:pPr marL="1150938" lvl="1" indent="-574675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60 = 2 x 2 x 3 x 5 = 2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3 x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1150938" lvl="1" indent="-574675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48 = 2 x 2 x 2 x 2 x 3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x 3 </a:t>
            </a:r>
          </a:p>
          <a:p>
            <a:pPr marL="693738" indent="-574675">
              <a:buClr>
                <a:srgbClr val="C00000"/>
              </a:buClr>
              <a:buFont typeface="+mj-lt"/>
              <a:buAutoNum type="arabicPeriod" startAt="3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Students’ own answers</a:t>
            </a:r>
          </a:p>
          <a:p>
            <a:pPr marL="576263" indent="-457200">
              <a:buClr>
                <a:srgbClr val="C00000"/>
              </a:buClr>
              <a:buFont typeface="+mj-lt"/>
              <a:buAutoNum type="arabicPeriod" startAt="3"/>
              <a:tabLst>
                <a:tab pos="1143000" algn="l"/>
                <a:tab pos="1600200" algn="l"/>
                <a:tab pos="3081338" algn="l"/>
                <a:tab pos="4514850" algn="l"/>
                <a:tab pos="5886450" algn="l"/>
                <a:tab pos="6400800" algn="l"/>
              </a:tabLst>
            </a:pP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 x 3</a:t>
            </a:r>
            <a:r>
              <a:rPr lang="en-US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2 x 3 x 7	</a:t>
            </a:r>
            <a:r>
              <a:rPr lang="en-U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150938" lvl="1" indent="-574675">
              <a:buClr>
                <a:srgbClr val="C00000"/>
              </a:buClr>
              <a:buFont typeface="+mj-lt"/>
              <a:buAutoNum type="alphaLcPeriod" startAt="4"/>
              <a:tabLst>
                <a:tab pos="1143000" algn="l"/>
                <a:tab pos="1600200" algn="l"/>
                <a:tab pos="3081338" algn="l"/>
                <a:tab pos="4514850" algn="l"/>
                <a:tab pos="5886450" algn="l"/>
                <a:tab pos="6400800" algn="l"/>
              </a:tabLs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x 3		</a:t>
            </a:r>
            <a:r>
              <a:rPr lang="en-U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r>
              <a:rPr lang="en-US" sz="3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x 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068" t="39500" r="55595" b="36350"/>
          <a:stretch/>
        </p:blipFill>
        <p:spPr>
          <a:xfrm>
            <a:off x="1331640" y="1205705"/>
            <a:ext cx="2484780" cy="20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765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1.3 - HCF and LCM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= 3, 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= 3, 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43000" algn="l"/>
                <a:tab pos="1600200" algn="l"/>
                <a:tab pos="4691063" algn="l"/>
                <a:tab pos="5886450" algn="l"/>
                <a:tab pos="6400800" algn="l"/>
              </a:tabLst>
            </a:pP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HCF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6;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LCM =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120 	</a:t>
            </a: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HCF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= 2;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LCM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3"/>
              <a:tabLst>
                <a:tab pos="1143000" algn="l"/>
                <a:tab pos="1600200" algn="l"/>
                <a:tab pos="4691063" algn="l"/>
                <a:tab pos="5886450" algn="l"/>
                <a:tab pos="6400800" algn="l"/>
              </a:tabLs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HCF = 2; LCM =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72 	</a:t>
            </a: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HCF =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15;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LCM =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5"/>
              <a:tabLst>
                <a:tab pos="1143000" algn="l"/>
                <a:tab pos="1600200" algn="l"/>
                <a:tab pos="4691063" algn="l"/>
                <a:tab pos="5886450" algn="l"/>
                <a:tab pos="6400800" algn="l"/>
              </a:tabLs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HCF =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9;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LCM =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108	</a:t>
            </a: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HCF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33;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LCM =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3:30pm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12cm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tiles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numbers with an HCF of 2, e.g. 8 and 10.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, 2, 3, 6, 9</a:t>
            </a: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factors of 18 other than 18.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r>
              <a:rPr lang="en-US" sz="2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x 3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x 3</a:t>
            </a:r>
            <a:r>
              <a:rPr lang="en-US" sz="2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r>
              <a:rPr lang="en-US" sz="2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x 3</a:t>
            </a:r>
            <a:r>
              <a:rPr lang="en-US" sz="27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x 5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225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1.3 - HCF and LCM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buClr>
                <a:srgbClr val="C00000"/>
              </a:buClr>
              <a:buFont typeface="+mj-lt"/>
              <a:buAutoNum type="arabicPeriod" startAt="17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 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x 3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 3     </a:t>
            </a: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4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x 3 x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indent="-693738">
              <a:buClr>
                <a:srgbClr val="C00000"/>
              </a:buClr>
              <a:buFont typeface="+mj-lt"/>
              <a:buAutoNum type="arabicPeriod" startAt="17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Yes,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792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11; so 12 =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 divides into 792 exactly,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132 =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x 3 x 11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1600200" algn="l"/>
                <a:tab pos="4514850" algn="l"/>
                <a:tab pos="4521200" algn="l"/>
                <a:tab pos="5886450" algn="l"/>
                <a:tab pos="6400800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27 = 3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792 only contains 3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17"/>
              <a:tabLst>
                <a:tab pos="1143000" algn="l"/>
                <a:tab pos="1600200" algn="l"/>
                <a:tab pos="3894138" algn="l"/>
                <a:tab pos="4521200" algn="l"/>
                <a:tab pos="5886450" algn="l"/>
                <a:tab pos="64008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x 5 x 7 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x 5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x 7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3"/>
              <a:tabLst>
                <a:tab pos="1143000" algn="l"/>
                <a:tab pos="1600200" algn="l"/>
                <a:tab pos="3894138" algn="l"/>
                <a:tab pos="4521200" algn="l"/>
                <a:tab pos="5886450" algn="l"/>
                <a:tab pos="6400800" algn="l"/>
              </a:tabLst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8658731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1.4 - Calculating with powers</a:t>
            </a:r>
            <a:endParaRPr lang="en-GB" sz="40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buClr>
                <a:srgbClr val="C00000"/>
              </a:buClr>
              <a:tabLst>
                <a:tab pos="1033463" algn="l"/>
                <a:tab pos="2692400" algn="l"/>
                <a:tab pos="4521200" algn="l"/>
                <a:tab pos="6350000" algn="l"/>
              </a:tabLst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1.4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Calculating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with powers (indices)</a:t>
            </a: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27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3463" lvl="1" indent="-457200">
              <a:buClr>
                <a:srgbClr val="C00000"/>
              </a:buClr>
              <a:buFont typeface="+mj-lt"/>
              <a:buAutoNum type="alphaLcPeriod" startAt="5"/>
              <a:tabLst>
                <a:tab pos="1033463" algn="l"/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800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0.008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4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3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-5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5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marL="1033463" lvl="1" indent="-457200">
              <a:buClr>
                <a:srgbClr val="C00000"/>
              </a:buClr>
              <a:buFont typeface="+mj-lt"/>
              <a:buAutoNum type="alphaLcPeriod" startAt="5"/>
              <a:tabLst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15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-72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-0.1</a:t>
            </a: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64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2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8688833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50938" algn="l"/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	i.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100,000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100,000</a:t>
            </a:r>
          </a:p>
          <a:p>
            <a:pPr marL="1541463" lvl="2" indent="-508000">
              <a:buClr>
                <a:srgbClr val="C00000"/>
              </a:buClr>
              <a:buFont typeface="+mj-lt"/>
              <a:buAutoNum type="romanLcPeriod" startAt="3"/>
              <a:tabLst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100,000,000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100,000,000</a:t>
            </a: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2"/>
              <a:tabLst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Add the indices together.</a:t>
            </a: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2"/>
              <a:tabLst>
                <a:tab pos="1033463" algn="l"/>
                <a:tab pos="2692400" algn="l"/>
                <a:tab pos="4521200" algn="l"/>
                <a:tab pos="6350000" algn="l"/>
              </a:tabLst>
            </a:pP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50938" algn="l"/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3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50938" algn="l"/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3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1150938" algn="l"/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3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4"/>
              <a:tabLst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/>
              <a:t>÷ 5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5</a:t>
            </a:r>
            <a:r>
              <a:rPr lang="en-US" sz="3200" baseline="30000" dirty="0" smtClean="0"/>
              <a:t>3</a:t>
            </a:r>
          </a:p>
          <a:p>
            <a:pPr marL="1150938" lvl="1" indent="-457200">
              <a:buClr>
                <a:srgbClr val="C00000"/>
              </a:buClr>
              <a:buFont typeface="+mj-lt"/>
              <a:buAutoNum type="alphaLcPeriod" startAt="2"/>
              <a:tabLst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8"/>
              <a:tabLst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74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42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31 = 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1.4 - Calculating with powers</a:t>
            </a:r>
            <a:endParaRPr lang="en-GB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0346995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buClr>
                <a:srgbClr val="C00000"/>
              </a:buClr>
              <a:buFont typeface="+mj-lt"/>
              <a:buAutoNum type="arabicPeriod" startAt="14"/>
              <a:tabLst>
                <a:tab pos="1150938" algn="l"/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-3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14"/>
              <a:tabLst>
                <a:tab pos="1150938" algn="l"/>
                <a:tab pos="2692400" algn="l"/>
                <a:tab pos="4521200" algn="l"/>
                <a:tab pos="6350000" algn="l"/>
              </a:tabLst>
            </a:pP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2. 9; 1. 3. 8; 1, 4, 7; 1, 5, 6; 2, 3, 7; 2, 4, 6; 3, 4, 5</a:t>
            </a:r>
          </a:p>
          <a:p>
            <a:pPr marL="1490663" lvl="1" indent="-339725">
              <a:buClr>
                <a:srgbClr val="C00000"/>
              </a:buClr>
              <a:buFont typeface="+mj-lt"/>
              <a:buAutoNum type="romanLcPeriod" startAt="2"/>
              <a:tabLst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4, 4, 4</a:t>
            </a:r>
          </a:p>
          <a:p>
            <a:pPr marL="1208088" indent="-514350">
              <a:buClr>
                <a:srgbClr val="C00000"/>
              </a:buClr>
              <a:buFont typeface="+mj-lt"/>
              <a:buAutoNum type="alphaLcPeriod" startAt="2"/>
              <a:tabLst>
                <a:tab pos="2692400" algn="l"/>
                <a:tab pos="4521200" algn="l"/>
                <a:tab pos="6350000" algn="l"/>
              </a:tabLst>
            </a:pP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Any two numbers that are both 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greater than 20 where one is 6 more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than the other, e.g. 41, 35</a:t>
            </a:r>
          </a:p>
          <a:p>
            <a:pPr marL="1541463" lvl="1" indent="-390525">
              <a:buClr>
                <a:srgbClr val="C00000"/>
              </a:buClr>
              <a:buFont typeface="+mj-lt"/>
              <a:buAutoNum type="romanLcPeriod" startAt="2"/>
              <a:tabLst>
                <a:tab pos="2692400" algn="l"/>
                <a:tab pos="4521200" algn="l"/>
                <a:tab pos="63500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12, 6, or -6, -12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16"/>
              <a:tabLst>
                <a:tab pos="2692400" algn="l"/>
                <a:tab pos="4521200" algn="l"/>
                <a:tab pos="6350000" algn="l"/>
              </a:tabLst>
            </a:pP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indent="-693738">
              <a:buClr>
                <a:srgbClr val="C00000"/>
              </a:buClr>
              <a:buFont typeface="+mj-lt"/>
              <a:buAutoNum type="arabicPeriod" startAt="16"/>
              <a:tabLst>
                <a:tab pos="2692400" algn="l"/>
                <a:tab pos="4521200" algn="l"/>
                <a:tab pos="63500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</a:p>
          <a:p>
            <a:pPr marL="693738" indent="-693738">
              <a:buClr>
                <a:srgbClr val="C00000"/>
              </a:buClr>
              <a:buFont typeface="+mj-lt"/>
              <a:buAutoNum type="arabicPeriod" startAt="16"/>
              <a:tabLst>
                <a:tab pos="2692400" algn="l"/>
                <a:tab pos="4521200" algn="l"/>
                <a:tab pos="6350000" algn="l"/>
              </a:tabLst>
            </a:pPr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1.4 - Calculating with powers</a:t>
            </a:r>
            <a:endParaRPr lang="en-GB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8660315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2692400" algn="l"/>
                <a:tab pos="4521200" algn="l"/>
                <a:tab pos="63500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1.5 – Zero, negative and fractional indices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0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-6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marL="693738" indent="-693738"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b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38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C00000"/>
                  </a:buClr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en-US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.5 – Zero, negative and fractional indices</a:t>
                </a: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81</a:t>
                </a:r>
                <a:r>
                  <a:rPr lang="en-US" sz="3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125</a:t>
                </a:r>
                <a:endParaRPr lang="en-US" sz="38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en-US" sz="3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3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3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05454"/>
              </a:xfrm>
              <a:prstGeom prst="rect">
                <a:avLst/>
              </a:prstGeom>
              <a:blipFill rotWithShape="0">
                <a:blip r:embed="rId4"/>
                <a:stretch>
                  <a:fillRect l="-2347" t="-1804" b="-3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342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60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08088" algn="l"/>
                    <a:tab pos="2692400" algn="l"/>
                    <a:tab pos="4521200" algn="l"/>
                    <a:tab pos="6350000" algn="l"/>
                  </a:tabLst>
                </a:pP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i.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0.5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0.25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0.2</a:t>
                </a:r>
                <a:r>
                  <a:rPr lang="en-US" sz="3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0.1</a:t>
                </a:r>
              </a:p>
              <a:p>
                <a:pPr marL="1200150" lvl="1" indent="-57943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1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0.25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0.0625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0.04</a:t>
                </a:r>
                <a:r>
                  <a:rPr lang="en-US" sz="3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0.01</a:t>
                </a:r>
                <a:endParaRPr lang="en-US" sz="31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1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1.7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3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en-US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16,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1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</a:t>
                </a:r>
                <a:r>
                  <a:rPr lang="en-US" sz="3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1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:r>
                  <a:rPr lang="en-US" sz="3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1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</a:t>
                </a:r>
                <a:r>
                  <a:rPr lang="en-US" sz="3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</a:p>
              <a:p>
                <a:pPr marL="1200150" lvl="1" indent="-57943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-8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1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31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8</a:t>
                </a:r>
                <a:r>
                  <a:rPr lang="en-US" sz="3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</a:p>
              <a:p>
                <a:pPr marL="1200150" lvl="1" indent="-5794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3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60635"/>
              </a:xfrm>
              <a:prstGeom prst="rect">
                <a:avLst/>
              </a:prstGeom>
              <a:blipFill rotWithShape="0">
                <a:blip r:embed="rId4"/>
                <a:stretch>
                  <a:fillRect l="-1565" t="-1364" b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2692400" algn="l"/>
                <a:tab pos="4521200" algn="l"/>
                <a:tab pos="63500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1.5 – Zero, negative and fractional indices</a:t>
            </a:r>
          </a:p>
        </p:txBody>
      </p:sp>
    </p:spTree>
    <p:extLst>
      <p:ext uri="{BB962C8B-B14F-4D97-AF65-F5344CB8AC3E}">
        <p14:creationId xmlns:p14="http://schemas.microsoft.com/office/powerpoint/2010/main" val="17163976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Unit 01 -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25146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1.94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30      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300   </a:t>
            </a:r>
          </a:p>
          <a:p>
            <a:pPr marL="1200150" lvl="1" indent="-685800">
              <a:buClr>
                <a:srgbClr val="C00000"/>
              </a:buClr>
              <a:buFont typeface="+mj-lt"/>
              <a:buAutoNum type="alphaLcPeriod" startAt="5"/>
              <a:tabLst>
                <a:tab pos="914400" algn="l"/>
                <a:tab pos="25146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42  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0.24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0.018   </a:t>
            </a:r>
          </a:p>
          <a:p>
            <a:pPr marL="1257300" lvl="1" indent="-742950">
              <a:buClr>
                <a:srgbClr val="C00000"/>
              </a:buClr>
              <a:buFont typeface="+mj-lt"/>
              <a:buAutoNum type="alphaLcPeriod" startAt="8"/>
              <a:tabLst>
                <a:tab pos="914400" algn="l"/>
                <a:tab pos="25146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0.0081</a:t>
            </a:r>
          </a:p>
          <a:p>
            <a:pPr marL="1200150" lvl="1" indent="-685800">
              <a:buClr>
                <a:srgbClr val="C00000"/>
              </a:buClr>
              <a:buFont typeface="+mj-lt"/>
              <a:buAutoNum type="alphaLcPeriod" startAt="9"/>
              <a:tabLst>
                <a:tab pos="914400" algn="l"/>
                <a:tab pos="25146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   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30     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1.5       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22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914400" algn="l"/>
                <a:tab pos="25146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&gt;  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&lt;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tabLst>
                <a:tab pos="1028700" algn="l"/>
                <a:tab pos="25146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	Factors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12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1, 2, 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6,12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Factors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18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1, 2, 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6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9, 18 </a:t>
            </a:r>
          </a:p>
          <a:p>
            <a:pPr marL="1085850" lvl="1" indent="-628650">
              <a:buClr>
                <a:srgbClr val="C00000"/>
              </a:buClr>
              <a:buFont typeface="+mj-lt"/>
              <a:buAutoNum type="alphaLcPeriod" startAt="2"/>
              <a:tabLst>
                <a:tab pos="25146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1, 2, 3, 6</a:t>
            </a:r>
          </a:p>
          <a:p>
            <a:pPr marL="1085850" lvl="1" indent="-628650">
              <a:buClr>
                <a:srgbClr val="C00000"/>
              </a:buClr>
              <a:buFont typeface="+mj-lt"/>
              <a:buAutoNum type="alphaLcPeriod" startAt="2"/>
              <a:tabLst>
                <a:tab pos="2514600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29599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974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08088" algn="l"/>
                    <a:tab pos="2692400" algn="l"/>
                    <a:tab pos="4916488" algn="l"/>
                    <a:tab pos="6350000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8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08088" algn="l"/>
                    <a:tab pos="2692400" algn="l"/>
                    <a:tab pos="4916488" algn="l"/>
                    <a:tab pos="63500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/>
                  <a:t>÷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8</a:t>
                </a:r>
              </a:p>
              <a:p>
                <a:pPr marL="1077913" lvl="1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1208088" algn="l"/>
                    <a:tab pos="2692400" algn="l"/>
                    <a:tab pos="4916488" algn="l"/>
                    <a:tab pos="63500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/>
                  <a:t>÷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:r>
                  <a:rPr lang="en-US" sz="3200" dirty="0" smtClean="0"/>
                  <a:t>÷ 8 = 0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200" dirty="0" smtClean="0"/>
                  <a:t> 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/>
                  <a:t>÷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/>
                  <a:t>= 1</a:t>
                </a:r>
              </a:p>
              <a:p>
                <a:pPr marL="1135063" lvl="1" indent="-514350"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1208088" algn="l"/>
                    <a:tab pos="2692400" algn="l"/>
                    <a:tab pos="4521200" algn="l"/>
                    <a:tab pos="63500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/>
                  <a:t>÷ 7</a:t>
                </a:r>
                <a:r>
                  <a:rPr lang="en-US" sz="3200" baseline="30000" dirty="0" smtClean="0"/>
                  <a:t>5</a:t>
                </a:r>
                <a:r>
                  <a:rPr lang="en-US" sz="3200" dirty="0" smtClean="0"/>
                  <a:t> = 70 = 16 807 ÷ 16 807 = 1</a:t>
                </a:r>
              </a:p>
              <a:p>
                <a:pPr marL="1135063" lvl="1" indent="-514350"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1208088" algn="l"/>
                    <a:tab pos="2692400" algn="l"/>
                    <a:tab pos="4521200" algn="l"/>
                    <a:tab pos="63500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08088" algn="l"/>
                    <a:tab pos="2692400" algn="l"/>
                    <a:tab pos="4521200" algn="l"/>
                    <a:tab pos="6350000" algn="l"/>
                  </a:tabLst>
                </a:pP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100000</m:t>
                        </m:r>
                      </m:den>
                    </m:f>
                  </m:oMath>
                </a14:m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2692400" algn="l"/>
                    <a:tab pos="4521200" algn="l"/>
                    <a:tab pos="6350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121</m:t>
                        </m:r>
                      </m:den>
                    </m:f>
                  </m:oMath>
                </a14:m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buClr>
                    <a:srgbClr val="C00000"/>
                  </a:buClr>
                  <a:buFont typeface="+mj-lt"/>
                  <a:buAutoNum type="alphaLcPeriod" startAt="9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100000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974182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593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2692400" algn="l"/>
                <a:tab pos="4521200" algn="l"/>
                <a:tab pos="63500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1.5 – Zero, negative and fractional indices</a:t>
            </a:r>
          </a:p>
        </p:txBody>
      </p:sp>
    </p:spTree>
    <p:extLst>
      <p:ext uri="{BB962C8B-B14F-4D97-AF65-F5344CB8AC3E}">
        <p14:creationId xmlns:p14="http://schemas.microsoft.com/office/powerpoint/2010/main" val="13734998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54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208088" algn="l"/>
                    <a:tab pos="2692400" algn="l"/>
                    <a:tab pos="4521200" algn="l"/>
                    <a:tab pos="6350000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</a:t>
                </a: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Square root</a:t>
                </a:r>
              </a:p>
              <a:p>
                <a:pPr marL="1200150" lvl="1" indent="-5794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Cube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root</a:t>
                </a:r>
                <a:endPara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08088" algn="l"/>
                    <a:tab pos="2692400" algn="l"/>
                    <a:tab pos="4521200" algn="l"/>
                    <a:tab pos="6350000" algn="l"/>
                  </a:tabLst>
                </a:pP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2692400" algn="l"/>
                    <a:tab pos="4521200" algn="l"/>
                    <a:tab pos="6350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54057"/>
              </a:xfrm>
              <a:prstGeom prst="rect">
                <a:avLst/>
              </a:prstGeom>
              <a:blipFill rotWithShape="0">
                <a:blip r:embed="rId4"/>
                <a:stretch>
                  <a:fillRect l="-1636"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2692400" algn="l"/>
                <a:tab pos="4521200" algn="l"/>
                <a:tab pos="63500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1.5 – Zero, negative and fractional indices</a:t>
            </a:r>
          </a:p>
        </p:txBody>
      </p:sp>
    </p:spTree>
    <p:extLst>
      <p:ext uri="{BB962C8B-B14F-4D97-AF65-F5344CB8AC3E}">
        <p14:creationId xmlns:p14="http://schemas.microsoft.com/office/powerpoint/2010/main" val="11642710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9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208088" algn="l"/>
                    <a:tab pos="2692400" algn="l"/>
                    <a:tab pos="4521200" algn="l"/>
                    <a:tab pos="6350000" algn="l"/>
                  </a:tabLst>
                </a:pPr>
                <a:r>
                  <a:rPr lang="pt-BR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1000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64</a:t>
                </a:r>
                <a:r>
                  <a:rPr lang="en-US" sz="27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79438"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2692400" algn="l"/>
                    <a:tab pos="4521200" algn="l"/>
                    <a:tab pos="6350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27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-2</a:t>
                </a:r>
                <a:r>
                  <a:rPr lang="en-US" sz="27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7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2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pt-BR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16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2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458788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said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25 </a:t>
                </a:r>
                <a:r>
                  <a:rPr lang="en-US" sz="2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-1/2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5 but it’s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690563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692400" algn="l"/>
                    <a:tab pos="4521200" algn="l"/>
                    <a:tab pos="6350000" algn="l"/>
                  </a:tabLst>
                </a:pP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16, 16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8, 32-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16</a:t>
                </a:r>
                <a:r>
                  <a:rPr lang="en-US" sz="27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-½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)-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)-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baseline="30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−½</m:t>
                    </m:r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96276"/>
              </a:xfrm>
              <a:prstGeom prst="rect">
                <a:avLst/>
              </a:prstGeom>
              <a:blipFill rotWithShape="0">
                <a:blip r:embed="rId4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2692400" algn="l"/>
                <a:tab pos="4521200" algn="l"/>
                <a:tab pos="63500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1.5 – Zero, negative and fractional indices</a:t>
            </a:r>
          </a:p>
        </p:txBody>
      </p:sp>
    </p:spTree>
    <p:extLst>
      <p:ext uri="{BB962C8B-B14F-4D97-AF65-F5344CB8AC3E}">
        <p14:creationId xmlns:p14="http://schemas.microsoft.com/office/powerpoint/2010/main" val="34783128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208088" algn="l"/>
                <a:tab pos="2225675" algn="l"/>
                <a:tab pos="4572000" algn="l"/>
                <a:tab pos="63500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1.6 – Powers of 10 and standard form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59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buClr>
                    <a:srgbClr val="C00000"/>
                  </a:buClr>
                  <a:tabLst>
                    <a:tab pos="1208088" algn="l"/>
                    <a:tab pos="2225675" algn="l"/>
                    <a:tab pos="4572000" algn="l"/>
                    <a:tab pos="6350000" algn="l"/>
                  </a:tabLst>
                </a:pP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1.6 – Powers of 10 and standard form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2225675" algn="l"/>
                    <a:tab pos="4572000" algn="l"/>
                    <a:tab pos="6350000" algn="l"/>
                  </a:tabLst>
                </a:pP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0.1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0.01</a:t>
                </a:r>
              </a:p>
              <a:p>
                <a:pPr marL="1258888" lvl="1" indent="-517525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2225675" algn="l"/>
                    <a:tab pos="4572000" algn="l"/>
                    <a:tab pos="6350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0.001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00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0.00001</a:t>
                </a:r>
              </a:p>
              <a:p>
                <a:pPr marL="1258888" lvl="1" indent="-517525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lphaLcPeriod" startAt="6"/>
                  <a:tabLst>
                    <a:tab pos="2225675" algn="l"/>
                    <a:tab pos="4572000" algn="l"/>
                    <a:tab pos="6350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0.000001</a:t>
                </a: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208088" algn="l"/>
                    <a:tab pos="2692400" algn="l"/>
                    <a:tab pos="5262563" algn="l"/>
                    <a:tab pos="6350000" algn="l"/>
                  </a:tabLst>
                </a:pP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100000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</a:t>
                </a:r>
                <a:r>
                  <a:rPr lang="en-US" sz="3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077913" lvl="1" indent="-457200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1208088" algn="l"/>
                    <a:tab pos="2692400" algn="l"/>
                    <a:tab pos="5262563" algn="l"/>
                    <a:tab pos="6350000" algn="l"/>
                  </a:tabLst>
                </a:pP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-4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0.000001</a:t>
                </a:r>
              </a:p>
              <a:p>
                <a:pPr marL="620713" indent="-620713">
                  <a:buClr>
                    <a:srgbClr val="C00000"/>
                  </a:buClr>
                  <a:buFont typeface="+mj-lt"/>
                  <a:buAutoNum type="arabicPeriod" startAt="2"/>
                  <a:tabLst>
                    <a:tab pos="1208088" algn="l"/>
                    <a:tab pos="2692400" algn="l"/>
                    <a:tab pos="5262563" algn="l"/>
                    <a:tab pos="6350000" algn="l"/>
                  </a:tabLst>
                </a:pPr>
                <a:r>
                  <a:rPr lang="pt-BR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5.67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15.8	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4.90834</a:t>
                </a:r>
                <a:r>
                  <a:rPr lang="en-US" sz="3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59159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706" r="-427" b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7339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buClr>
                <a:srgbClr val="C00000"/>
              </a:buClr>
              <a:buFont typeface="+mj-lt"/>
              <a:buAutoNum type="arabicPeriod" startAt="4"/>
              <a:tabLst>
                <a:tab pos="1208088" algn="l"/>
                <a:tab pos="2692400" algn="l"/>
                <a:tab pos="5262563" algn="l"/>
                <a:tab pos="63500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 in bold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79692"/>
              </p:ext>
            </p:extLst>
          </p:nvPr>
        </p:nvGraphicFramePr>
        <p:xfrm>
          <a:off x="323529" y="1735792"/>
          <a:ext cx="8496943" cy="4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224136"/>
                <a:gridCol w="1224136"/>
                <a:gridCol w="4680519"/>
              </a:tblGrid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Prefix</a:t>
                      </a:r>
                      <a:endParaRPr lang="en-US" sz="2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</a:t>
                      </a:r>
                      <a:endParaRPr lang="en-US" sz="23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en-US" sz="23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3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3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1 000 000 000 000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Giga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3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</a:t>
                      </a:r>
                      <a:r>
                        <a:rPr lang="en-US" sz="2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000 000</a:t>
                      </a:r>
                      <a:endParaRPr lang="en-US" sz="2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Mega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3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3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</a:t>
                      </a:r>
                      <a:endParaRPr lang="en-US" sz="2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3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Centi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3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2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3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3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en-US" sz="23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0.000 001</a:t>
                      </a:r>
                      <a:endParaRPr lang="en-US" sz="2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endParaRPr lang="en-US" sz="23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0.000 000 001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endParaRPr lang="en-US" sz="23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0.000 000 000 001</a:t>
                      </a:r>
                      <a:endParaRPr lang="en-US" sz="2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208088" algn="l"/>
                <a:tab pos="2225675" algn="l"/>
                <a:tab pos="4572000" algn="l"/>
                <a:tab pos="63500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1.6 – Powers of 10 and standard form</a:t>
            </a:r>
          </a:p>
        </p:txBody>
      </p:sp>
    </p:spTree>
    <p:extLst>
      <p:ext uri="{BB962C8B-B14F-4D97-AF65-F5344CB8AC3E}">
        <p14:creationId xmlns:p14="http://schemas.microsoft.com/office/powerpoint/2010/main" val="3029135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buClr>
                <a:srgbClr val="C00000"/>
              </a:buClr>
              <a:buFont typeface="+mj-lt"/>
              <a:buAutoNum type="arabicPeriod" startAt="5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0.015g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0.000 000 007m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135063" lvl="1" indent="-514350">
              <a:buClr>
                <a:srgbClr val="C00000"/>
              </a:buClr>
              <a:buFont typeface="+mj-lt"/>
              <a:buAutoNum type="alphaLcPeriod" startAt="3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0.0017kg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0.000 000 000 0073s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 startAt="5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0.0000012m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0.000 000000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0025n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135063" lvl="1" indent="-514350">
              <a:buClr>
                <a:srgbClr val="C00000"/>
              </a:buClr>
              <a:buFont typeface="+mj-lt"/>
              <a:buAutoNum type="alphaLcPeriod" startAt="3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0.0000000009m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 startAt="5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4.5 x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10000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1138238" lvl="1" indent="-517525">
              <a:buClr>
                <a:srgbClr val="C00000"/>
              </a:buClr>
              <a:buFont typeface="+mj-lt"/>
              <a:buAutoNum type="alphaLcPeriod" startAt="3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4.5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pt-BR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681038" indent="-681038">
              <a:buClr>
                <a:srgbClr val="C00000"/>
              </a:buClr>
              <a:buFont typeface="+mj-lt"/>
              <a:buAutoNum type="arabicPeriod" startAt="5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A. D, F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 startAt="5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8.7 x 10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1.042 x 10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135063" lvl="1" indent="-514350">
              <a:buClr>
                <a:srgbClr val="C00000"/>
              </a:buClr>
              <a:buFont typeface="+mj-lt"/>
              <a:buAutoNum type="alphaLcPeriod" startAt="3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1.394 x 10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7 x 10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3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5063" lvl="1" indent="-514350">
              <a:buClr>
                <a:srgbClr val="C00000"/>
              </a:buClr>
              <a:buFont typeface="+mj-lt"/>
              <a:buAutoNum type="alphaLcPeriod" startAt="3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2.84 x 10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1.003 x 10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en-US" sz="3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208088" algn="l"/>
                <a:tab pos="2225675" algn="l"/>
                <a:tab pos="4572000" algn="l"/>
                <a:tab pos="63500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1.6 – Powers of 10 and standard form</a:t>
            </a:r>
          </a:p>
        </p:txBody>
      </p:sp>
    </p:spTree>
    <p:extLst>
      <p:ext uri="{BB962C8B-B14F-4D97-AF65-F5344CB8AC3E}">
        <p14:creationId xmlns:p14="http://schemas.microsoft.com/office/powerpoint/2010/main" val="31263027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buClr>
                <a:srgbClr val="C00000"/>
              </a:buClr>
              <a:buFont typeface="+mj-lt"/>
              <a:buAutoNum type="arabicPeriod" startAt="10"/>
              <a:tabLst>
                <a:tab pos="1208088" algn="l"/>
                <a:tab pos="3778250" algn="l"/>
                <a:tab pos="5780088" algn="l"/>
                <a:tab pos="6350000" algn="l"/>
              </a:tabLst>
            </a:pPr>
            <a:r>
              <a:rPr lang="pt-BR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0.015g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350</a:t>
            </a:r>
            <a:r>
              <a:rPr lang="en-US" sz="2900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6780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1" indent="-466725">
              <a:buClr>
                <a:srgbClr val="C00000"/>
              </a:buClr>
              <a:buFont typeface="+mj-lt"/>
              <a:buAutoNum type="alphaLcPeriod" startAt="4"/>
              <a:tabLst>
                <a:tab pos="1208088" algn="l"/>
                <a:tab pos="3778250" algn="l"/>
                <a:tab pos="5780088" algn="l"/>
                <a:tab pos="6350000" algn="l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0.062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0.000 089 3</a:t>
            </a:r>
          </a:p>
          <a:p>
            <a:pPr marL="1135063" lvl="1" indent="-514350">
              <a:buClr>
                <a:srgbClr val="C00000"/>
              </a:buClr>
              <a:buFont typeface="+mj-lt"/>
              <a:buAutoNum type="alphaLcPeriod" startAt="6"/>
              <a:tabLst>
                <a:tab pos="1208088" algn="l"/>
                <a:tab pos="3778250" algn="l"/>
                <a:tab pos="5780088" algn="l"/>
                <a:tab pos="6350000" algn="l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0.004 04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 startAt="10"/>
              <a:tabLst>
                <a:tab pos="1087438" algn="l"/>
                <a:tab pos="3778250" algn="l"/>
                <a:tab pos="5262563" algn="l"/>
                <a:tab pos="6350000" algn="l"/>
              </a:tabLst>
            </a:pPr>
            <a:r>
              <a:rPr lang="pt-BR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	i. 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4.5 x 10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buClr>
                <a:srgbClr val="C00000"/>
              </a:buClr>
              <a:tabLst>
                <a:tab pos="1087438" algn="l"/>
                <a:tab pos="3778250" algn="l"/>
                <a:tab pos="5262563" algn="l"/>
                <a:tab pos="6350000" algn="l"/>
              </a:tabLst>
            </a:pP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Calculator says 4.5 E +12 for example.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135063" lvl="1" indent="-514350">
              <a:buClr>
                <a:srgbClr val="C00000"/>
              </a:buClr>
              <a:buFont typeface="+mj-lt"/>
              <a:buAutoNum type="alphaLcPeriod" startAt="2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en-US" sz="2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7 x 10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Calculator says 7 E -05</a:t>
            </a:r>
            <a:endParaRPr lang="en-US" sz="29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buClr>
                <a:srgbClr val="C00000"/>
              </a:buClr>
              <a:buFont typeface="+mj-lt"/>
              <a:buAutoNum type="arabicPeriod" startAt="10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marL="1138238" lvl="1" indent="-517525">
              <a:buClr>
                <a:srgbClr val="C00000"/>
              </a:buClr>
              <a:buFont typeface="+mj-lt"/>
              <a:buAutoNum type="alphaLcPeriod" startAt="3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4.8 x 10</a:t>
            </a:r>
            <a:r>
              <a:rPr lang="pt-BR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	</a:t>
            </a:r>
            <a:r>
              <a:rPr lang="pt-BR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1138238" lvl="1" indent="-517525">
              <a:buClr>
                <a:srgbClr val="C00000"/>
              </a:buClr>
              <a:buFont typeface="+mj-lt"/>
              <a:buAutoNum type="alphaLcPeriod" startAt="5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-8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 2.5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  <a:p>
            <a:pPr marL="1138238" lvl="1" indent="-517525">
              <a:buClr>
                <a:srgbClr val="C00000"/>
              </a:buClr>
              <a:buFont typeface="+mj-lt"/>
              <a:buAutoNum type="alphaLcPeriod" startAt="7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6.4 x 10</a:t>
            </a:r>
            <a:r>
              <a:rPr lang="en-US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pt-BR" sz="29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038" indent="-681038">
              <a:buClr>
                <a:srgbClr val="C00000"/>
              </a:buClr>
              <a:buFont typeface="+mj-lt"/>
              <a:buAutoNum type="arabicPeriod" startAt="10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500 seconds</a:t>
            </a:r>
          </a:p>
          <a:p>
            <a:pPr marL="681038" indent="-681038">
              <a:buClr>
                <a:srgbClr val="C00000"/>
              </a:buClr>
              <a:buFont typeface="+mj-lt"/>
              <a:buAutoNum type="arabicPeriod" startAt="10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0.41kg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208088" algn="l"/>
                <a:tab pos="2225675" algn="l"/>
                <a:tab pos="4572000" algn="l"/>
                <a:tab pos="63500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1.6 – Powers of 10 and standard form</a:t>
            </a:r>
          </a:p>
        </p:txBody>
      </p:sp>
    </p:spTree>
    <p:extLst>
      <p:ext uri="{BB962C8B-B14F-4D97-AF65-F5344CB8AC3E}">
        <p14:creationId xmlns:p14="http://schemas.microsoft.com/office/powerpoint/2010/main" val="1616567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buClr>
                <a:srgbClr val="C00000"/>
              </a:buClr>
              <a:buFont typeface="+mj-lt"/>
              <a:buAutoNum type="arabicPeriod" startAt="15"/>
              <a:tabLst>
                <a:tab pos="1087438" algn="l"/>
                <a:tab pos="3778250" algn="l"/>
                <a:tab pos="5262563" algn="l"/>
                <a:tab pos="6350000" algn="l"/>
              </a:tabLst>
            </a:pP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i. 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80 000	    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300	</a:t>
            </a:r>
          </a:p>
          <a:p>
            <a:pPr marL="1535113" lvl="1" indent="-741363">
              <a:buClr>
                <a:srgbClr val="C00000"/>
              </a:buClr>
              <a:tabLst>
                <a:tab pos="1087438" algn="l"/>
                <a:tab pos="3778250" algn="l"/>
                <a:tab pos="5262563" algn="l"/>
                <a:tab pos="6350000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8.03 x 10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 startAt="15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4.07 x 10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35113" lvl="1" indent="-741363">
              <a:buClr>
                <a:srgbClr val="C00000"/>
              </a:buClr>
              <a:buFont typeface="+mj-lt"/>
              <a:buAutoNum type="alphaLcPeriod" startAt="2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9.778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1535113" lvl="1" indent="-741363">
              <a:buClr>
                <a:srgbClr val="C00000"/>
              </a:buClr>
              <a:buFont typeface="+mj-lt"/>
              <a:buAutoNum type="alphaLcPeriod" startAt="2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7.2062 x 10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</a:p>
          <a:p>
            <a:pPr marL="1535113" lvl="1" indent="-741363">
              <a:buClr>
                <a:srgbClr val="C00000"/>
              </a:buClr>
              <a:buFont typeface="+mj-lt"/>
              <a:buAutoNum type="alphaLcPeriod" startAt="2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9.299 993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681038" indent="-681038">
              <a:buClr>
                <a:srgbClr val="C00000"/>
              </a:buClr>
              <a:buFont typeface="+mj-lt"/>
              <a:buAutoNum type="arabicPeriod" startAt="15"/>
              <a:tabLst>
                <a:tab pos="1208088" algn="l"/>
                <a:tab pos="3778250" algn="l"/>
                <a:tab pos="5262563" algn="l"/>
                <a:tab pos="6350000" algn="l"/>
              </a:tabLst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 = 5, y = 1, z = -2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208088" algn="l"/>
                <a:tab pos="2225675" algn="l"/>
                <a:tab pos="4572000" algn="l"/>
                <a:tab pos="63500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1.6 – Powers of 10 and standard form</a:t>
            </a:r>
          </a:p>
        </p:txBody>
      </p:sp>
    </p:spTree>
    <p:extLst>
      <p:ext uri="{BB962C8B-B14F-4D97-AF65-F5344CB8AC3E}">
        <p14:creationId xmlns:p14="http://schemas.microsoft.com/office/powerpoint/2010/main" val="21343648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1.7 - SURDS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46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tabLst>
                    <a:tab pos="1208088" algn="l"/>
                    <a:tab pos="3036888" algn="l"/>
                    <a:tab pos="3778250" algn="l"/>
                    <a:tab pos="5434013" algn="l"/>
                    <a:tab pos="6350000" algn="l"/>
                  </a:tabLst>
                </a:pPr>
                <a:r>
                  <a:rPr lang="pt-BR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1.7 - Surds</a:t>
                </a:r>
              </a:p>
              <a:p>
                <a:pPr marL="681038" indent="-681038"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3036888" algn="l"/>
                    <a:tab pos="3778250" algn="l"/>
                    <a:tab pos="5434013" algn="l"/>
                    <a:tab pos="63500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pt-BR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1038" indent="-681038"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3036888" algn="l"/>
                    <a:tab pos="3778250" algn="l"/>
                    <a:tab pos="5434013" algn="l"/>
                    <a:tab pos="63500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pt-BR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7438" lvl="1" indent="-396875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1208088" algn="l"/>
                    <a:tab pos="3036888" algn="l"/>
                    <a:tab pos="3778250" algn="l"/>
                    <a:tab pos="5434013" algn="l"/>
                    <a:tab pos="6350000" algn="l"/>
                  </a:tabLst>
                </a:pPr>
                <a:r>
                  <a:rPr lang="en-US" sz="2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pt-BR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3036888" algn="l"/>
                    <a:tab pos="3778250" algn="l"/>
                    <a:tab pos="5434013" algn="l"/>
                    <a:tab pos="63500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2.24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2.65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4.36</a:t>
                </a:r>
              </a:p>
              <a:p>
                <a:pPr marL="1204913" lvl="1" indent="-514350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1208088" algn="l"/>
                    <a:tab pos="3036888" algn="l"/>
                    <a:tab pos="3778250" algn="l"/>
                    <a:tab pos="5434013" algn="l"/>
                    <a:tab pos="6350000" algn="l"/>
                  </a:tabLst>
                </a:pP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7.28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3778250" algn="l"/>
                    <a:tab pos="5434013" algn="l"/>
                    <a:tab pos="63500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2.44948...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2.44948...</a:t>
                </a:r>
              </a:p>
              <a:p>
                <a:pPr marL="1138238" lvl="1" indent="-447675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778250" algn="l"/>
                    <a:tab pos="5434013" algn="l"/>
                    <a:tab pos="63500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3.87298...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3.87298...</a:t>
                </a:r>
              </a:p>
              <a:p>
                <a:pPr marL="1138238" lvl="1" indent="-447675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778250" algn="l"/>
                    <a:tab pos="5434013" algn="l"/>
                    <a:tab pos="6350000" algn="l"/>
                  </a:tabLst>
                </a:pP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Answers to parts i and ii are the same.</a:t>
                </a:r>
              </a:p>
              <a:p>
                <a:pPr marL="1138238" lvl="1" indent="-447675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778250" algn="l"/>
                    <a:tab pos="5434013" algn="l"/>
                    <a:tab pos="63500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5	     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  <a:endParaRPr lang="pt-BR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46373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510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3370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1.7 - SURDS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38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1038" indent="-681038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	</a:t>
                </a: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	</a:t>
                </a: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8	</a:t>
                </a: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6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 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3100" b="0" i="0" smtClean="0">
                        <a:latin typeface="Cambria Math" panose="02040503050406030204" pitchFamily="18" charset="0"/>
                      </a:rPr>
                      <m:t>0</m:t>
                    </m:r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204913" lvl="1" indent="-514350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  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endParaRPr lang="pt-BR" sz="3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8.66 (2 d.p.)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3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Student’s own answers, e.g.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</m:oMath>
                </a14:m>
                <a:endParaRPr lang="pt-BR" sz="3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8088" lvl="1" indent="-517525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Student’s own </a:t>
                </a: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answers.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pt-BR" sz="3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382354"/>
              </a:xfrm>
              <a:prstGeom prst="rect">
                <a:avLst/>
              </a:prstGeom>
              <a:blipFill rotWithShape="0">
                <a:blip r:embed="rId4"/>
                <a:stretch>
                  <a:fillRect l="-1565" t="-166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1949" t="54442" r="34332" b="27951"/>
          <a:stretch/>
        </p:blipFill>
        <p:spPr>
          <a:xfrm>
            <a:off x="1081512" y="5085184"/>
            <a:ext cx="4388689" cy="15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90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C00000"/>
              </a:buClr>
              <a:buFont typeface="+mj-lt"/>
              <a:buAutoNum type="arabicPeriod" startAt="4"/>
              <a:tabLst>
                <a:tab pos="914400" algn="l"/>
                <a:tab pos="25146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685800">
              <a:buClr>
                <a:srgbClr val="C00000"/>
              </a:buClr>
              <a:buFont typeface="+mj-lt"/>
              <a:buAutoNum type="alphaLcPeriod" startAt="2"/>
              <a:tabLst>
                <a:tab pos="914400" algn="l"/>
                <a:tab pos="25146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571500" indent="-571500">
              <a:buClr>
                <a:srgbClr val="C00000"/>
              </a:buClr>
              <a:buFont typeface="+mj-lt"/>
              <a:buAutoNum type="arabicPeriod" startAt="4"/>
              <a:tabLst>
                <a:tab pos="1200150" algn="l"/>
                <a:tab pos="25146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Multiples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6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6,12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18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24, 30, 36, 42, 48, 54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60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9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9, 18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27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36, 45, 54, 63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72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81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90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628650">
              <a:buClr>
                <a:srgbClr val="C00000"/>
              </a:buClr>
              <a:buFont typeface="+mj-lt"/>
              <a:buAutoNum type="alphaLcPeriod" startAt="2"/>
              <a:tabLst>
                <a:tab pos="1200150" algn="l"/>
                <a:tab pos="25146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18, 36, 54 </a:t>
            </a:r>
          </a:p>
          <a:p>
            <a:pPr marL="1200150" lvl="1" indent="-628650">
              <a:buClr>
                <a:srgbClr val="C00000"/>
              </a:buClr>
              <a:buFont typeface="+mj-lt"/>
              <a:buAutoNum type="alphaLcPeriod" startAt="2"/>
              <a:tabLst>
                <a:tab pos="1200150" algn="l"/>
                <a:tab pos="25146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590" t="50000" r="32094" b="21650"/>
          <a:stretch/>
        </p:blipFill>
        <p:spPr>
          <a:xfrm>
            <a:off x="2534466" y="1212687"/>
            <a:ext cx="4845846" cy="246863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r>
              <a:rPr lang="en-GB" sz="4000" dirty="0" smtClean="0"/>
              <a:t>Unit 01 -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35992747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1.7 - SURDS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32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35050" indent="-103505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4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500" dirty="0" smtClean="0">
                    <a:latin typeface="arial" panose="020B0604020202020204" pitchFamily="34" charset="0"/>
                  </a:rPr>
                  <a:t>±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4500" dirty="0"/>
              </a:p>
              <a:p>
                <a:pPr marL="1035050" indent="-103505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4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500" dirty="0">
                    <a:latin typeface="arial" panose="020B0604020202020204" pitchFamily="34" charset="0"/>
                  </a:rPr>
                  <a:t>± </a:t>
                </a:r>
                <a:r>
                  <a:rPr lang="en-US" sz="4500" dirty="0" smtClean="0">
                    <a:latin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pt-BR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500" dirty="0">
                    <a:latin typeface="arial" panose="020B0604020202020204" pitchFamily="34" charset="0"/>
                  </a:rPr>
                  <a:t>± </a:t>
                </a:r>
                <a:r>
                  <a:rPr lang="en-US" sz="4500" dirty="0" smtClean="0">
                    <a:latin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pt-BR" sz="4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708150" lvl="1" indent="-6731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570163" algn="l"/>
                    <a:tab pos="4519613" algn="l"/>
                    <a:tab pos="6003925" algn="l"/>
                  </a:tabLst>
                </a:pPr>
                <a:r>
                  <a:rPr lang="pt-B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500" dirty="0">
                    <a:latin typeface="arial" panose="020B0604020202020204" pitchFamily="34" charset="0"/>
                  </a:rPr>
                  <a:t>±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4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d. </a:t>
                </a:r>
                <a:r>
                  <a:rPr lang="pt-B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500" dirty="0">
                    <a:latin typeface="arial" panose="020B0604020202020204" pitchFamily="34" charset="0"/>
                  </a:rPr>
                  <a:t>±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pt-BR" sz="45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35050" indent="-103505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087438" algn="l"/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en-US" sz="4500" dirty="0" smtClean="0">
                    <a:latin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endParaRPr lang="pt-BR" sz="45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35050" indent="-1035050"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484313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4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i.   </a:t>
                </a:r>
                <a:r>
                  <a:rPr lang="en-US" sz="4500" dirty="0" smtClean="0">
                    <a:latin typeface="arial" panose="020B0604020202020204" pitchFamily="34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4500" b="0" i="0" smtClean="0">
                        <a:latin typeface="Cambria Math" panose="02040503050406030204" pitchFamily="18" charset="0"/>
                      </a:rPr>
                      <m:t>0</m:t>
                    </m:r>
                    <m:rad>
                      <m:radPr>
                        <m:degHide m:val="on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pt-BR" sz="4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ii. </a:t>
                </a:r>
                <a:r>
                  <a:rPr lang="pt-BR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smtClean="0">
                    <a:latin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4500" b="0" i="0" smtClean="0">
                        <a:latin typeface="Cambria Math" panose="020405030504060302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5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pt-BR" sz="45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98713" lvl="2" indent="-690563">
                  <a:buClr>
                    <a:srgbClr val="C00000"/>
                  </a:buClr>
                  <a:buFont typeface="+mj-lt"/>
                  <a:buAutoNum type="romanLcPeriod" startAt="3"/>
                  <a:tabLst>
                    <a:tab pos="1484313" algn="l"/>
                    <a:tab pos="2570163" algn="l"/>
                    <a:tab pos="4519613" algn="l"/>
                    <a:tab pos="6003925" algn="l"/>
                  </a:tabLst>
                </a:pPr>
                <a:r>
                  <a:rPr lang="en-US" sz="4500" dirty="0" smtClean="0">
                    <a:latin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500" b="0" i="0" smtClean="0">
                        <a:latin typeface="Cambria Math" panose="02040503050406030204" pitchFamily="18" charset="0"/>
                      </a:rPr>
                      <m:t>80</m:t>
                    </m:r>
                    <m:rad>
                      <m:radPr>
                        <m:degHide m:val="on"/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4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iv.  144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32861"/>
              </a:xfrm>
              <a:prstGeom prst="rect">
                <a:avLst/>
              </a:prstGeom>
              <a:blipFill rotWithShape="0">
                <a:blip r:embed="rId4"/>
                <a:stretch>
                  <a:fillRect l="-2703" t="-1211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7059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1.7 - SURDS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08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6788" indent="-966788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1087438" algn="l"/>
                    <a:tab pos="120808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pt-BR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pt-B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604963" lvl="1" indent="-638175">
                  <a:buClr>
                    <a:srgbClr val="C00000"/>
                  </a:buClr>
                  <a:buFont typeface="+mj-lt"/>
                  <a:buAutoNum type="alphaLcPeriod" startAt="5"/>
                  <a:tabLst>
                    <a:tab pos="2570163" algn="l"/>
                    <a:tab pos="4519613" algn="l"/>
                    <a:tab pos="600392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</a:t>
                </a:r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pt-BR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endParaRPr lang="pt-B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6788" indent="-966788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2570163" algn="l"/>
                    <a:tab pos="4519613" algn="l"/>
                    <a:tab pos="6003925" algn="l"/>
                  </a:tabLst>
                </a:pPr>
                <a:r>
                  <a:rPr lang="pt-BR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sz="4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x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49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</a:endParaRPr>
              </a:p>
              <a:p>
                <a:pPr marL="966788" indent="-966788"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2570163" algn="l"/>
                    <a:tab pos="4519613" algn="l"/>
                    <a:tab pos="6003925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6788" indent="-966788">
                  <a:buClr>
                    <a:srgbClr val="C00000"/>
                  </a:buClr>
                  <a:buFont typeface="+mj-lt"/>
                  <a:buAutoNum type="arabicPeriod" startAt="18"/>
                  <a:tabLst>
                    <a:tab pos="2570163" algn="l"/>
                    <a:tab pos="4519613" algn="l"/>
                    <a:tab pos="6003925" algn="l"/>
                  </a:tabLst>
                </a:pP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   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   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08477"/>
              </a:xfrm>
              <a:prstGeom prst="rect">
                <a:avLst/>
              </a:prstGeom>
              <a:blipFill rotWithShape="0">
                <a:blip r:embed="rId4"/>
                <a:stretch>
                  <a:fillRect l="-2560" b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8055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1363" indent="-741363">
              <a:buClr>
                <a:srgbClr val="C00000"/>
              </a:buClr>
              <a:tabLst>
                <a:tab pos="1087438" algn="l"/>
                <a:tab pos="1208088" algn="l"/>
                <a:tab pos="2570163" algn="l"/>
                <a:tab pos="4519613" algn="l"/>
                <a:tab pos="6003925" algn="l"/>
              </a:tabLst>
            </a:pPr>
            <a:r>
              <a:rPr lang="en-US" dirty="0">
                <a:cs typeface="Arial" panose="020B0604020202020204" pitchFamily="34" charset="0"/>
              </a:rPr>
              <a:t>1 - Problem-solving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buClr>
                <a:srgbClr val="C00000"/>
              </a:buClr>
              <a:tabLst>
                <a:tab pos="1087438" algn="l"/>
                <a:tab pos="1208088" algn="l"/>
                <a:tab pos="2570163" algn="l"/>
                <a:tab pos="4519613" algn="l"/>
                <a:tab pos="6003925" algn="l"/>
              </a:tabLst>
            </a:pPr>
            <a:r>
              <a:rPr lang="en-US" sz="4000" b="1" dirty="0">
                <a:cs typeface="Arial" panose="020B0604020202020204" pitchFamily="34" charset="0"/>
              </a:rPr>
              <a:t>1 </a:t>
            </a:r>
            <a:r>
              <a:rPr lang="en-US" sz="4000" b="1" dirty="0" smtClean="0">
                <a:cs typeface="Arial" panose="020B0604020202020204" pitchFamily="34" charset="0"/>
              </a:rPr>
              <a:t>- Problem-solving</a:t>
            </a:r>
            <a:endParaRPr lang="en-US" sz="4000" b="1" dirty="0">
              <a:cs typeface="Arial" panose="020B0604020202020204" pitchFamily="34" charset="0"/>
            </a:endParaRPr>
          </a:p>
          <a:p>
            <a:pPr marL="620713" indent="-620713">
              <a:buClr>
                <a:srgbClr val="C00000"/>
              </a:buClr>
              <a:buFont typeface="+mj-lt"/>
              <a:buAutoNum type="arabicPeriod"/>
              <a:tabLst>
                <a:tab pos="1208088" algn="l"/>
                <a:tab pos="2570163" algn="l"/>
                <a:tab pos="4519613" algn="l"/>
                <a:tab pos="6003925" algn="l"/>
              </a:tabLst>
            </a:pP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4000" dirty="0">
                <a:cs typeface="Arial" panose="020B0604020202020204" pitchFamily="34" charset="0"/>
              </a:rPr>
              <a:t>	</a:t>
            </a:r>
            <a:r>
              <a:rPr lang="en-US" sz="4000" dirty="0" smtClean="0">
                <a:cs typeface="Arial" panose="020B0604020202020204" pitchFamily="34" charset="0"/>
              </a:rPr>
              <a:t>2 </a:t>
            </a:r>
            <a:r>
              <a:rPr lang="en-US" sz="4000" dirty="0">
                <a:cs typeface="Arial" panose="020B0604020202020204" pitchFamily="34" charset="0"/>
              </a:rPr>
              <a:t>tables with 4 chairs and 2 </a:t>
            </a:r>
            <a:r>
              <a:rPr lang="en-US" sz="4000" dirty="0" smtClean="0">
                <a:cs typeface="Arial" panose="020B0604020202020204" pitchFamily="34" charset="0"/>
              </a:rPr>
              <a:t>	tables </a:t>
            </a:r>
            <a:r>
              <a:rPr lang="en-US" sz="4000" dirty="0">
                <a:cs typeface="Arial" panose="020B0604020202020204" pitchFamily="34" charset="0"/>
              </a:rPr>
              <a:t>with 6 chairs; 5 tables </a:t>
            </a:r>
            <a:r>
              <a:rPr lang="en-US" sz="4000" dirty="0" smtClean="0">
                <a:cs typeface="Arial" panose="020B0604020202020204" pitchFamily="34" charset="0"/>
              </a:rPr>
              <a:t>	with </a:t>
            </a:r>
            <a:r>
              <a:rPr lang="en-US" sz="4000" dirty="0">
                <a:cs typeface="Arial" panose="020B0604020202020204" pitchFamily="34" charset="0"/>
              </a:rPr>
              <a:t>4 chairs; 4 tables with 5 </a:t>
            </a:r>
            <a:r>
              <a:rPr lang="en-US" sz="4000" dirty="0" smtClean="0">
                <a:cs typeface="Arial" panose="020B0604020202020204" pitchFamily="34" charset="0"/>
              </a:rPr>
              <a:t>	chairs</a:t>
            </a:r>
            <a:r>
              <a:rPr lang="en-US" sz="4000" dirty="0">
                <a:cs typeface="Arial" panose="020B0604020202020204" pitchFamily="34" charset="0"/>
              </a:rPr>
              <a:t>; 1 table with 4 </a:t>
            </a:r>
            <a:r>
              <a:rPr lang="en-US" sz="4000" dirty="0" smtClean="0">
                <a:cs typeface="Arial" panose="020B0604020202020204" pitchFamily="34" charset="0"/>
              </a:rPr>
              <a:t>chairs, 	tables </a:t>
            </a:r>
            <a:r>
              <a:rPr lang="en-US" sz="4000" dirty="0">
                <a:cs typeface="Arial" panose="020B0604020202020204" pitchFamily="34" charset="0"/>
              </a:rPr>
              <a:t>with 5 chairs, and 1 table </a:t>
            </a:r>
            <a:r>
              <a:rPr lang="en-US" sz="4000" dirty="0" smtClean="0">
                <a:cs typeface="Arial" panose="020B0604020202020204" pitchFamily="34" charset="0"/>
              </a:rPr>
              <a:t>	with </a:t>
            </a:r>
            <a:r>
              <a:rPr lang="en-US" sz="4000" dirty="0">
                <a:cs typeface="Arial" panose="020B0604020202020204" pitchFamily="34" charset="0"/>
              </a:rPr>
              <a:t>6 chairs,</a:t>
            </a:r>
          </a:p>
          <a:p>
            <a:pPr marL="1200150" lvl="1" indent="-579438">
              <a:buClr>
                <a:srgbClr val="C00000"/>
              </a:buClr>
              <a:buFont typeface="+mj-lt"/>
              <a:buAutoNum type="alphaLcPeriod" startAt="2"/>
              <a:tabLst>
                <a:tab pos="1087438" algn="l"/>
                <a:tab pos="1208088" algn="l"/>
                <a:tab pos="2570163" algn="l"/>
                <a:tab pos="4519613" algn="l"/>
                <a:tab pos="6003925" algn="l"/>
              </a:tabLst>
            </a:pPr>
            <a:r>
              <a:rPr lang="en-US" sz="4000" dirty="0" smtClean="0">
                <a:cs typeface="Arial" panose="020B0604020202020204" pitchFamily="34" charset="0"/>
              </a:rPr>
              <a:t>5 tables</a:t>
            </a:r>
          </a:p>
          <a:p>
            <a:pPr marL="620713" indent="-620713">
              <a:buClr>
                <a:srgbClr val="C00000"/>
              </a:buClr>
              <a:buFont typeface="+mj-lt"/>
              <a:buAutoNum type="arabicPeriod"/>
              <a:tabLst>
                <a:tab pos="1087438" algn="l"/>
                <a:tab pos="1208088" algn="l"/>
                <a:tab pos="2570163" algn="l"/>
                <a:tab pos="4519613" algn="l"/>
                <a:tab pos="6003925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723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1363" indent="-741363">
              <a:buClr>
                <a:srgbClr val="C00000"/>
              </a:buClr>
              <a:tabLst>
                <a:tab pos="1087438" algn="l"/>
                <a:tab pos="1208088" algn="l"/>
                <a:tab pos="2570163" algn="l"/>
                <a:tab pos="4519613" algn="l"/>
                <a:tab pos="6003925" algn="l"/>
              </a:tabLst>
            </a:pPr>
            <a:r>
              <a:rPr lang="en-US" dirty="0">
                <a:cs typeface="Arial" panose="020B0604020202020204" pitchFamily="34" charset="0"/>
              </a:rPr>
              <a:t>1 - Problem-solving</a:t>
            </a: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C00000"/>
              </a:buClr>
              <a:buFont typeface="+mj-lt"/>
              <a:buAutoNum type="arabicPeriod" startAt="3"/>
              <a:tabLst>
                <a:tab pos="1379538" algn="l"/>
                <a:tab pos="2570163" algn="l"/>
                <a:tab pos="4519613" algn="l"/>
                <a:tab pos="6003925" algn="l"/>
              </a:tabLst>
            </a:pPr>
            <a:r>
              <a:rPr lang="en-US" sz="4400" dirty="0" smtClean="0">
                <a:cs typeface="Arial" panose="020B0604020202020204" pitchFamily="34" charset="0"/>
              </a:rPr>
              <a:t>80cm </a:t>
            </a:r>
            <a:r>
              <a:rPr lang="en-US" sz="4400" dirty="0">
                <a:cs typeface="Arial" panose="020B0604020202020204" pitchFamily="34" charset="0"/>
              </a:rPr>
              <a:t>and 65cm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 startAt="3"/>
              <a:tabLst>
                <a:tab pos="1379538" algn="l"/>
                <a:tab pos="2570163" algn="l"/>
                <a:tab pos="4519613" algn="l"/>
                <a:tab pos="6003925" algn="l"/>
              </a:tabLst>
            </a:pPr>
            <a:r>
              <a:rPr lang="en-US" sz="4400" dirty="0" smtClean="0">
                <a:cs typeface="Arial" panose="020B0604020202020204" pitchFamily="34" charset="0"/>
              </a:rPr>
              <a:t>2 </a:t>
            </a:r>
            <a:r>
              <a:rPr lang="en-US" sz="4400" dirty="0">
                <a:cs typeface="Arial" panose="020B0604020202020204" pitchFamily="34" charset="0"/>
              </a:rPr>
              <a:t>starters, 2 mains and 3 desserts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 startAt="3"/>
              <a:tabLst>
                <a:tab pos="1379538" algn="l"/>
                <a:tab pos="2570163" algn="l"/>
                <a:tab pos="4519613" algn="l"/>
                <a:tab pos="6003925" algn="l"/>
              </a:tabLst>
            </a:pPr>
            <a:r>
              <a:rPr lang="en-US" sz="4400" dirty="0" smtClean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4400" dirty="0" smtClean="0">
                <a:cs typeface="Arial" panose="020B0604020202020204" pitchFamily="34" charset="0"/>
              </a:rPr>
              <a:t> </a:t>
            </a:r>
            <a:r>
              <a:rPr lang="en-US" sz="4400" dirty="0">
                <a:cs typeface="Arial" panose="020B0604020202020204" pitchFamily="34" charset="0"/>
              </a:rPr>
              <a:t>2 tandems, 3 road bikes </a:t>
            </a:r>
            <a:endParaRPr lang="en-US" sz="4400" dirty="0" smtClean="0">
              <a:cs typeface="Arial" panose="020B0604020202020204" pitchFamily="34" charset="0"/>
            </a:endParaRPr>
          </a:p>
          <a:p>
            <a:pPr marL="1379538" lvl="1" indent="-638175">
              <a:buClr>
                <a:srgbClr val="C00000"/>
              </a:buClr>
              <a:buFont typeface="+mj-lt"/>
              <a:buAutoNum type="alphaLcPeriod" startAt="2"/>
              <a:tabLst>
                <a:tab pos="1379538" algn="l"/>
                <a:tab pos="2570163" algn="l"/>
                <a:tab pos="4519613" algn="l"/>
                <a:tab pos="6003925" algn="l"/>
              </a:tabLst>
            </a:pPr>
            <a:r>
              <a:rPr lang="en-US" sz="4400" dirty="0" smtClean="0">
                <a:cs typeface="Arial" panose="020B0604020202020204" pitchFamily="34" charset="0"/>
              </a:rPr>
              <a:t>7 people</a:t>
            </a:r>
            <a:endParaRPr lang="en-US" sz="4400" dirty="0">
              <a:cs typeface="Arial" panose="020B0604020202020204" pitchFamily="34" charset="0"/>
            </a:endParaRPr>
          </a:p>
          <a:p>
            <a:pPr marL="742950" indent="-742950">
              <a:buClr>
                <a:srgbClr val="C00000"/>
              </a:buClr>
              <a:buFont typeface="+mj-lt"/>
              <a:buAutoNum type="arabicPeriod" startAt="3"/>
              <a:tabLst>
                <a:tab pos="1379538" algn="l"/>
                <a:tab pos="2570163" algn="l"/>
                <a:tab pos="4519613" algn="l"/>
                <a:tab pos="6003925" algn="l"/>
              </a:tabLst>
            </a:pPr>
            <a:r>
              <a:rPr lang="en-US" sz="4400" dirty="0" smtClean="0">
                <a:cs typeface="Arial" panose="020B0604020202020204" pitchFamily="34" charset="0"/>
              </a:rPr>
              <a:t>12 </a:t>
            </a:r>
            <a:r>
              <a:rPr lang="en-US" sz="4400" dirty="0">
                <a:cs typeface="Arial" panose="020B0604020202020204" pitchFamily="34" charset="0"/>
              </a:rPr>
              <a:t>noon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 startAt="3"/>
              <a:tabLst>
                <a:tab pos="1379538" algn="l"/>
                <a:tab pos="2570163" algn="l"/>
                <a:tab pos="4519613" algn="l"/>
                <a:tab pos="6003925" algn="l"/>
              </a:tabLst>
            </a:pPr>
            <a:r>
              <a:rPr lang="en-US" sz="4400" dirty="0" smtClean="0">
                <a:cs typeface="Arial" panose="020B0604020202020204" pitchFamily="34" charset="0"/>
              </a:rPr>
              <a:t>Use </a:t>
            </a:r>
            <a:r>
              <a:rPr lang="en-US" sz="4400" dirty="0">
                <a:cs typeface="Arial" panose="020B0604020202020204" pitchFamily="34" charset="0"/>
              </a:rPr>
              <a:t>the lowest common multiple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810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1363" indent="-741363">
              <a:buClr>
                <a:srgbClr val="C00000"/>
              </a:buClr>
              <a:tabLst>
                <a:tab pos="1087438" algn="l"/>
                <a:tab pos="1208088" algn="l"/>
                <a:tab pos="2570163" algn="l"/>
                <a:tab pos="4519613" algn="l"/>
                <a:tab pos="6003925" algn="l"/>
              </a:tabLst>
            </a:pPr>
            <a:r>
              <a:rPr lang="en-US" dirty="0">
                <a:cs typeface="Arial" panose="020B0604020202020204" pitchFamily="34" charset="0"/>
              </a:rPr>
              <a:t>1 </a:t>
            </a:r>
            <a:r>
              <a:rPr lang="en-US" dirty="0" smtClean="0">
                <a:cs typeface="Arial" panose="020B0604020202020204" pitchFamily="34" charset="0"/>
              </a:rPr>
              <a:t>– Check Up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29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tabLst>
                    <a:tab pos="1379538" algn="l"/>
                    <a:tab pos="2570163" algn="l"/>
                    <a:tab pos="4519613" algn="l"/>
                    <a:tab pos="6003925" algn="l"/>
                  </a:tabLst>
                </a:pPr>
                <a:r>
                  <a:rPr lang="en-US" sz="4200" b="1" dirty="0" smtClean="0">
                    <a:cs typeface="Arial" panose="020B0604020202020204" pitchFamily="34" charset="0"/>
                  </a:rPr>
                  <a:t>Check up</a:t>
                </a:r>
                <a:endParaRPr lang="en-US" sz="4200" b="1" dirty="0">
                  <a:cs typeface="Arial" panose="020B0604020202020204" pitchFamily="34" charset="0"/>
                </a:endParaRPr>
              </a:p>
              <a:p>
                <a:pPr marL="742950" indent="-742950">
                  <a:buClr>
                    <a:srgbClr val="C00000"/>
                  </a:buClr>
                  <a:buFont typeface="+mj-lt"/>
                  <a:buAutoNum type="arabicPeriod"/>
                  <a:tabLst>
                    <a:tab pos="1379538" algn="l"/>
                    <a:tab pos="2570163" algn="l"/>
                    <a:tab pos="4519613" algn="l"/>
                    <a:tab pos="6003925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cs typeface="Arial" panose="020B0604020202020204" pitchFamily="34" charset="0"/>
                  </a:rPr>
                  <a:t> 1536.4	</a:t>
                </a:r>
                <a:r>
                  <a:rPr lang="en-US" sz="4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4200" dirty="0" smtClean="0">
                    <a:cs typeface="Arial" panose="020B0604020202020204" pitchFamily="34" charset="0"/>
                  </a:rPr>
                  <a:t> 0.92</a:t>
                </a:r>
              </a:p>
              <a:p>
                <a:pPr marL="742950" indent="-742950">
                  <a:buClr>
                    <a:srgbClr val="C00000"/>
                  </a:buClr>
                  <a:buFont typeface="+mj-lt"/>
                  <a:buAutoNum type="arabicPeriod"/>
                  <a:tabLst>
                    <a:tab pos="1379538" algn="l"/>
                    <a:tab pos="2570163" algn="l"/>
                    <a:tab pos="4519613" algn="l"/>
                    <a:tab pos="6003925" algn="l"/>
                  </a:tabLst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7.3</a:t>
                </a:r>
              </a:p>
              <a:p>
                <a:pPr marL="742950" indent="-742950">
                  <a:buClr>
                    <a:srgbClr val="C00000"/>
                  </a:buClr>
                  <a:buFont typeface="+mj-lt"/>
                  <a:buAutoNum type="arabicPeriod"/>
                  <a:tabLst>
                    <a:tab pos="1379538" algn="l"/>
                    <a:tab pos="2570163" algn="l"/>
                    <a:tab pos="4519613" algn="l"/>
                    <a:tab pos="6003925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	  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4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79538" lvl="1" indent="-638175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37953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3.8	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0.5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37953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x 3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5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37953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HCF = 2; LCM – 126</a:t>
                </a:r>
              </a:p>
              <a:p>
                <a:pPr marL="741363" indent="-741363">
                  <a:buClr>
                    <a:srgbClr val="C00000"/>
                  </a:buClr>
                  <a:buFont typeface="+mj-lt"/>
                  <a:buAutoNum type="arabicPeriod"/>
                  <a:tabLst>
                    <a:tab pos="1379538" algn="l"/>
                    <a:tab pos="2570163" algn="l"/>
                    <a:tab pos="4519613" algn="l"/>
                    <a:tab pos="6003925" algn="l"/>
                  </a:tabLst>
                </a:pP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	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2 x 5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7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5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7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29271"/>
              </a:xfrm>
              <a:prstGeom prst="rect">
                <a:avLst/>
              </a:prstGeom>
              <a:blipFill rotWithShape="0">
                <a:blip r:embed="rId4"/>
                <a:stretch>
                  <a:fillRect l="-2703" t="-2205" b="-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6979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Arial" panose="020B0604020202020204" pitchFamily="34" charset="0"/>
              </a:rPr>
              <a:t>1 – Check Up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10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79538" algn="l"/>
                    <a:tab pos="2570163" algn="l"/>
                    <a:tab pos="4745038" algn="l"/>
                    <a:tab pos="6797675" algn="l"/>
                  </a:tabLst>
                </a:pPr>
                <a:r>
                  <a:rPr lang="en-US" sz="46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4600" dirty="0" smtClean="0">
                    <a:cs typeface="Arial" panose="020B0604020202020204" pitchFamily="34" charset="0"/>
                  </a:rPr>
                  <a:t> 10</a:t>
                </a:r>
                <a:r>
                  <a:rPr lang="en-US" sz="4600" baseline="30000" dirty="0" smtClean="0">
                    <a:cs typeface="Arial" panose="020B0604020202020204" pitchFamily="34" charset="0"/>
                  </a:rPr>
                  <a:t>3</a:t>
                </a:r>
                <a:r>
                  <a:rPr lang="en-US" sz="4600" dirty="0" smtClean="0">
                    <a:cs typeface="Arial" panose="020B0604020202020204" pitchFamily="34" charset="0"/>
                  </a:rPr>
                  <a:t> = 1000	</a:t>
                </a:r>
                <a:r>
                  <a:rPr lang="en-US" sz="46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4600" dirty="0" smtClean="0">
                    <a:cs typeface="Arial" panose="020B0604020202020204" pitchFamily="34" charset="0"/>
                  </a:rPr>
                  <a:t> 4</a:t>
                </a:r>
                <a:r>
                  <a:rPr lang="en-US" sz="4600" baseline="30000" dirty="0" smtClean="0">
                    <a:cs typeface="Arial" panose="020B0604020202020204" pitchFamily="34" charset="0"/>
                  </a:rPr>
                  <a:t>3</a:t>
                </a:r>
                <a:r>
                  <a:rPr lang="en-US" sz="4600" dirty="0" smtClean="0">
                    <a:cs typeface="Arial" panose="020B0604020202020204" pitchFamily="34" charset="0"/>
                  </a:rPr>
                  <a:t> = 64</a:t>
                </a:r>
              </a:p>
              <a:p>
                <a:pPr marL="1379538" lvl="1" indent="-517525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1379538" algn="l"/>
                    <a:tab pos="2570163" algn="l"/>
                    <a:tab pos="4745038" algn="l"/>
                    <a:tab pos="6797675" algn="l"/>
                  </a:tabLst>
                </a:pP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pt-BR" sz="4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16	</a:t>
                </a: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pt-BR" sz="4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</a:p>
              <a:p>
                <a:pPr marL="862013" indent="-862013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79538" algn="l"/>
                    <a:tab pos="2570163" algn="l"/>
                    <a:tab pos="4745038" algn="l"/>
                    <a:tab pos="6797675" algn="l"/>
                  </a:tabLst>
                </a:pP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2 	</a:t>
                </a: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144	</a:t>
                </a: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  <a:p>
                <a:pPr marL="862013" indent="-862013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79538" algn="l"/>
                    <a:tab pos="2570163" algn="l"/>
                    <a:tab pos="4745038" algn="l"/>
                    <a:tab pos="6797675" algn="l"/>
                  </a:tabLst>
                </a:pP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9</a:t>
                </a:r>
                <a:r>
                  <a:rPr lang="pt-BR" sz="4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3</a:t>
                </a:r>
                <a:r>
                  <a:rPr lang="pt-BR" sz="4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  <a:r>
                  <a:rPr lang="pt-BR" sz="4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1379538" lvl="1" indent="-517525"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1379538" algn="l"/>
                    <a:tab pos="2570163" algn="l"/>
                    <a:tab pos="4745038" algn="l"/>
                    <a:tab pos="6797675" algn="l"/>
                  </a:tabLst>
                </a:pP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pt-BR" sz="4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2</a:t>
                </a:r>
                <a:r>
                  <a:rPr lang="pt-BR" sz="4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4</a:t>
                </a:r>
                <a:r>
                  <a:rPr lang="pt-BR" sz="4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</a:p>
              <a:p>
                <a:pPr marL="862013" indent="-862013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79538" algn="l"/>
                    <a:tab pos="2570163" algn="l"/>
                    <a:tab pos="4745038" algn="l"/>
                    <a:tab pos="6797675" algn="l"/>
                  </a:tabLst>
                </a:pP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pt-BR" sz="4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125	</a:t>
                </a: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pt-BR" sz="4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pt-BR" sz="46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2013" indent="-862013"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379538" algn="l"/>
                    <a:tab pos="2570163" algn="l"/>
                    <a:tab pos="4745038" algn="l"/>
                    <a:tab pos="6797675" algn="l"/>
                  </a:tabLst>
                </a:pP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dirty="0" smtClean="0">
                    <a:latin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6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dirty="0" smtClean="0">
                    <a:latin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600" b="0" i="0" smtClean="0">
                        <a:latin typeface="Cambria Math" panose="02040503050406030204" pitchFamily="18" charset="0"/>
                      </a:rPr>
                      <m:t>0</m:t>
                    </m:r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6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pt-BR" sz="4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10327"/>
              </a:xfrm>
              <a:prstGeom prst="rect">
                <a:avLst/>
              </a:prstGeom>
              <a:blipFill rotWithShape="0">
                <a:blip r:embed="rId4"/>
                <a:stretch>
                  <a:fillRect l="-2774" t="-2477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5930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Arial" panose="020B0604020202020204" pitchFamily="34" charset="0"/>
              </a:rPr>
              <a:t>1 – Check Up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648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35050" indent="-103505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1379538" algn="l"/>
                    <a:tab pos="2570163" algn="l"/>
                    <a:tab pos="5262563" algn="l"/>
                    <a:tab pos="6797675" algn="l"/>
                  </a:tabLst>
                </a:pPr>
                <a:r>
                  <a:rPr lang="en-US" sz="41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41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100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4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4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1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pt-BR" sz="41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35050" indent="-103505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1379538" algn="l"/>
                    <a:tab pos="2570163" algn="l"/>
                    <a:tab pos="5262563" algn="l"/>
                    <a:tab pos="6797675" algn="l"/>
                  </a:tabLst>
                </a:pP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smtClean="0">
                    <a:latin typeface="arial" panose="020B0604020202020204" pitchFamily="34" charset="0"/>
                  </a:rPr>
                  <a:t>3.204 x 10</a:t>
                </a:r>
                <a:r>
                  <a:rPr lang="en-US" sz="4100" baseline="30000" dirty="0" smtClean="0">
                    <a:latin typeface="arial" panose="020B0604020202020204" pitchFamily="34" charset="0"/>
                  </a:rPr>
                  <a:t>7	</a:t>
                </a:r>
                <a:r>
                  <a:rPr lang="en-US" sz="41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b.</a:t>
                </a:r>
                <a:r>
                  <a:rPr lang="en-US" sz="4100" dirty="0" smtClean="0">
                    <a:latin typeface="arial" panose="020B0604020202020204" pitchFamily="34" charset="0"/>
                  </a:rPr>
                  <a:t> 7 x 10</a:t>
                </a:r>
                <a:r>
                  <a:rPr lang="en-US" sz="4100" baseline="30000" dirty="0" smtClean="0">
                    <a:latin typeface="arial" panose="020B0604020202020204" pitchFamily="34" charset="0"/>
                  </a:rPr>
                  <a:t>-4</a:t>
                </a:r>
              </a:p>
              <a:p>
                <a:pPr marL="1035050" indent="-103505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1379538" algn="l"/>
                    <a:tab pos="2570163" algn="l"/>
                    <a:tab pos="5262563" algn="l"/>
                    <a:tab pos="6797675" algn="l"/>
                  </a:tabLst>
                </a:pPr>
                <a:r>
                  <a:rPr lang="pt-BR" sz="4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100" dirty="0" smtClean="0">
                    <a:latin typeface="arial" panose="020B0604020202020204" pitchFamily="34" charset="0"/>
                  </a:rPr>
                  <a:t>56,000</a:t>
                </a:r>
                <a:r>
                  <a:rPr lang="en-US" sz="4100" baseline="30000" dirty="0">
                    <a:latin typeface="arial" panose="020B0604020202020204" pitchFamily="34" charset="0"/>
                  </a:rPr>
                  <a:t>	</a:t>
                </a:r>
                <a:r>
                  <a:rPr lang="en-US" sz="41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b.</a:t>
                </a:r>
                <a:r>
                  <a:rPr lang="en-US" sz="4100" dirty="0">
                    <a:latin typeface="arial" panose="020B0604020202020204" pitchFamily="34" charset="0"/>
                  </a:rPr>
                  <a:t> </a:t>
                </a:r>
                <a:r>
                  <a:rPr lang="en-US" sz="4100" dirty="0" smtClean="0">
                    <a:latin typeface="arial" panose="020B0604020202020204" pitchFamily="34" charset="0"/>
                  </a:rPr>
                  <a:t>0.00109</a:t>
                </a:r>
                <a:endParaRPr lang="en-US" sz="4100" baseline="30000" dirty="0">
                  <a:latin typeface="arial" panose="020B0604020202020204" pitchFamily="34" charset="0"/>
                </a:endParaRPr>
              </a:p>
              <a:p>
                <a:pPr marL="1035050" indent="-1035050"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1379538" algn="l"/>
                    <a:tab pos="2570163" algn="l"/>
                    <a:tab pos="5262563" algn="l"/>
                    <a:tab pos="6797675" algn="l"/>
                  </a:tabLst>
                </a:pP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4.5 x 10</a:t>
                </a:r>
                <a:r>
                  <a:rPr lang="pt-BR" sz="4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	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b. 5 x 10</a:t>
                </a:r>
                <a:r>
                  <a:rPr lang="pt-BR" sz="4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1492250" lvl="1" indent="-457200"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1379538" algn="l"/>
                    <a:tab pos="2570163" algn="l"/>
                    <a:tab pos="5262563" algn="l"/>
                    <a:tab pos="6797675" algn="l"/>
                  </a:tabLst>
                </a:pP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8.6 x 10</a:t>
                </a:r>
                <a:r>
                  <a:rPr lang="pt-BR" sz="41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1035050" indent="-1035050">
                  <a:buClr>
                    <a:srgbClr val="C00000"/>
                  </a:buClr>
                  <a:buFont typeface="+mj-lt"/>
                  <a:buAutoNum type="arabicPeriod" startAt="17"/>
                  <a:tabLst>
                    <a:tab pos="1604963" algn="l"/>
                    <a:tab pos="2570163" algn="l"/>
                    <a:tab pos="5262563" algn="l"/>
                    <a:tab pos="6797675" algn="l"/>
                  </a:tabLst>
                </a:pPr>
                <a:r>
                  <a:rPr lang="pt-BR" sz="4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WEABCDW or WDCBAEW; 	135 minutes.</a:t>
                </a:r>
              </a:p>
              <a:p>
                <a:pPr marL="1492250" lvl="1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379538" algn="l"/>
                    <a:tab pos="2570163" algn="l"/>
                    <a:tab pos="5262563" algn="l"/>
                    <a:tab pos="6797675" algn="l"/>
                  </a:tabLst>
                </a:pPr>
                <a:r>
                  <a:rPr lang="pt-BR" sz="4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Students’ own answers.</a:t>
                </a:r>
                <a:endParaRPr lang="pt-BR" sz="4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648534"/>
              </a:xfrm>
              <a:prstGeom prst="rect">
                <a:avLst/>
              </a:prstGeom>
              <a:blipFill rotWithShape="0">
                <a:blip r:embed="rId4"/>
                <a:stretch>
                  <a:fillRect l="-2347" r="-569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62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1 - </a:t>
            </a:r>
            <a:r>
              <a:rPr lang="en-US" dirty="0">
                <a:latin typeface="arial" panose="020B0604020202020204" pitchFamily="34" charset="0"/>
              </a:rPr>
              <a:t>Strengthen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1379538" algn="l"/>
                <a:tab pos="2570163" algn="l"/>
                <a:tab pos="5262563" algn="l"/>
                <a:tab pos="6797675" algn="l"/>
              </a:tabLst>
            </a:pPr>
            <a:r>
              <a:rPr lang="en-US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Calculations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, factors and multiples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2570163" algn="l"/>
                <a:tab pos="5262563" algn="l"/>
                <a:tab pos="6797675" algn="l"/>
              </a:tabLst>
            </a:pP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4000" dirty="0" smtClean="0">
                <a:cs typeface="Arial" panose="020B0604020202020204" pitchFamily="34" charset="0"/>
              </a:rPr>
              <a:t> 11.172, 111.72, 11172, 11172, 	111720 </a:t>
            </a:r>
          </a:p>
          <a:p>
            <a:pPr marL="1200150" lvl="1" indent="-630238">
              <a:buClr>
                <a:srgbClr val="C00000"/>
              </a:buClr>
              <a:buFont typeface="+mj-lt"/>
              <a:buAutoNum type="alphaLcPeriod" startAt="2"/>
              <a:tabLst>
                <a:tab pos="1379538" algn="l"/>
                <a:tab pos="2570163" algn="l"/>
                <a:tab pos="5262563" algn="l"/>
                <a:tab pos="6797675" algn="l"/>
              </a:tabLst>
            </a:pPr>
            <a:r>
              <a:rPr lang="en-US" sz="4000" dirty="0" smtClean="0">
                <a:cs typeface="Arial" panose="020B0604020202020204" pitchFamily="34" charset="0"/>
              </a:rPr>
              <a:t>63.5, 635</a:t>
            </a:r>
            <a:r>
              <a:rPr lang="en-US" sz="4000" dirty="0">
                <a:cs typeface="Arial" panose="020B0604020202020204" pitchFamily="34" charset="0"/>
              </a:rPr>
              <a:t>, 6350, 63 500</a:t>
            </a:r>
            <a:r>
              <a:rPr lang="en-US" sz="4000" dirty="0" smtClean="0">
                <a:cs typeface="Arial" panose="020B0604020202020204" pitchFamily="34" charset="0"/>
              </a:rPr>
              <a:t>, 635000</a:t>
            </a:r>
            <a:endParaRPr lang="en-US" sz="4000" dirty="0">
              <a:cs typeface="Arial" panose="020B0604020202020204" pitchFamily="34" charset="0"/>
            </a:endParaRPr>
          </a:p>
          <a:p>
            <a:pPr marL="569913" indent="-569913">
              <a:buClr>
                <a:srgbClr val="C00000"/>
              </a:buClr>
              <a:buFont typeface="+mj-lt"/>
              <a:buAutoNum type="arabicPeriod"/>
              <a:tabLst>
                <a:tab pos="3433763" algn="l"/>
                <a:tab pos="5710238" algn="l"/>
                <a:tab pos="6797675" algn="l"/>
              </a:tabLst>
            </a:pP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641.69 	</a:t>
            </a: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b.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64169 </a:t>
            </a:r>
            <a:r>
              <a:rPr lang="en-US" sz="4000" dirty="0" smtClean="0"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c.</a:t>
            </a:r>
            <a:r>
              <a:rPr lang="en-US" sz="4000" dirty="0" smtClean="0">
                <a:cs typeface="Arial" panose="020B0604020202020204" pitchFamily="34" charset="0"/>
              </a:rPr>
              <a:t> 0.64169</a:t>
            </a:r>
          </a:p>
          <a:p>
            <a:pPr marL="1138238" lvl="1" indent="-568325">
              <a:buClr>
                <a:srgbClr val="C00000"/>
              </a:buClr>
              <a:buFont typeface="+mj-lt"/>
              <a:buAutoNum type="alphaLcPeriod" startAt="4"/>
              <a:tabLst>
                <a:tab pos="3433763" algn="l"/>
                <a:tab pos="5710238" algn="l"/>
                <a:tab pos="6797675" algn="l"/>
              </a:tabLst>
            </a:pPr>
            <a:r>
              <a:rPr lang="en-US" sz="4000" dirty="0" smtClean="0">
                <a:cs typeface="Arial" panose="020B0604020202020204" pitchFamily="34" charset="0"/>
              </a:rPr>
              <a:t>0.064169 	</a:t>
            </a: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e.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0.89 </a:t>
            </a:r>
            <a:r>
              <a:rPr lang="en-US" sz="4000" dirty="0" smtClean="0"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f.</a:t>
            </a:r>
            <a:r>
              <a:rPr lang="en-US" sz="4000" dirty="0" smtClean="0">
                <a:cs typeface="Arial" panose="020B0604020202020204" pitchFamily="34" charset="0"/>
              </a:rPr>
              <a:t>  890</a:t>
            </a:r>
          </a:p>
        </p:txBody>
      </p:sp>
    </p:spTree>
    <p:extLst>
      <p:ext uri="{BB962C8B-B14F-4D97-AF65-F5344CB8AC3E}">
        <p14:creationId xmlns:p14="http://schemas.microsoft.com/office/powerpoint/2010/main" val="1485597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1 - </a:t>
            </a:r>
            <a:r>
              <a:rPr lang="en-US" dirty="0">
                <a:latin typeface="arial" panose="020B0604020202020204" pitchFamily="34" charset="0"/>
              </a:rPr>
              <a:t>Strengthen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5663" indent="-742950">
              <a:buClr>
                <a:srgbClr val="C00000"/>
              </a:buClr>
              <a:buFont typeface="+mj-lt"/>
              <a:buAutoNum type="arabicPeriod" startAt="3"/>
              <a:tabLst>
                <a:tab pos="3433763" algn="l"/>
                <a:tab pos="5710238" algn="l"/>
                <a:tab pos="6797675" algn="l"/>
              </a:tabLst>
            </a:pPr>
            <a:r>
              <a:rPr lang="en-US" sz="4000" dirty="0" smtClean="0">
                <a:latin typeface="arial" panose="020B0604020202020204" pitchFamily="34" charset="0"/>
              </a:rPr>
              <a:t> </a:t>
            </a:r>
            <a:br>
              <a:rPr lang="en-US" sz="4000" dirty="0" smtClean="0">
                <a:latin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</a:rPr>
            </a:br>
            <a:endParaRPr lang="en-US" sz="4000" dirty="0" smtClean="0">
              <a:latin typeface="arial" panose="020B0604020202020204" pitchFamily="34" charset="0"/>
            </a:endParaRPr>
          </a:p>
          <a:p>
            <a:pPr marL="569913" indent="-569913">
              <a:buClr>
                <a:srgbClr val="C00000"/>
              </a:buClr>
              <a:buFont typeface="+mj-lt"/>
              <a:buAutoNum type="arabicPeriod" startAt="4"/>
              <a:tabLst>
                <a:tab pos="2570163" algn="l"/>
                <a:tab pos="5365750" algn="l"/>
                <a:tab pos="5710238" algn="l"/>
                <a:tab pos="6797675" algn="l"/>
              </a:tabLst>
            </a:pP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4000" dirty="0">
                <a:cs typeface="Arial" panose="020B0604020202020204" pitchFamily="34" charset="0"/>
              </a:rPr>
              <a:t> 7.2	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b.</a:t>
            </a:r>
            <a:r>
              <a:rPr lang="en-US" sz="4000" dirty="0">
                <a:cs typeface="Arial" panose="020B0604020202020204" pitchFamily="34" charset="0"/>
              </a:rPr>
              <a:t> 7.7	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c.</a:t>
            </a:r>
            <a:r>
              <a:rPr lang="en-US" sz="4000" dirty="0">
                <a:cs typeface="Arial" panose="020B0604020202020204" pitchFamily="34" charset="0"/>
              </a:rPr>
              <a:t> 8.7 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 startAt="4"/>
              <a:tabLst>
                <a:tab pos="2570163" algn="l"/>
                <a:tab pos="4398963" algn="l"/>
                <a:tab pos="6624638" algn="l"/>
              </a:tabLst>
            </a:pP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i</a:t>
            </a:r>
            <a:r>
              <a:rPr lang="en-US" sz="4000" dirty="0">
                <a:cs typeface="Arial" panose="020B0604020202020204" pitchFamily="34" charset="0"/>
              </a:rPr>
              <a:t>. 6 	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ii.</a:t>
            </a:r>
            <a:r>
              <a:rPr lang="en-US" sz="4000" dirty="0">
                <a:cs typeface="Arial" panose="020B0604020202020204" pitchFamily="34" charset="0"/>
              </a:rPr>
              <a:t> 20 	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iii.</a:t>
            </a:r>
            <a:r>
              <a:rPr lang="en-US" sz="4000" dirty="0">
                <a:cs typeface="Arial" panose="020B0604020202020204" pitchFamily="34" charset="0"/>
              </a:rPr>
              <a:t> 12	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iv.</a:t>
            </a:r>
            <a:r>
              <a:rPr lang="en-US" sz="4000" dirty="0">
                <a:cs typeface="Arial" panose="020B0604020202020204" pitchFamily="34" charset="0"/>
              </a:rPr>
              <a:t> 4</a:t>
            </a:r>
          </a:p>
          <a:p>
            <a:pPr marL="1138238" lvl="1" indent="-568325">
              <a:buClr>
                <a:srgbClr val="C00000"/>
              </a:buClr>
              <a:buFont typeface="+mj-lt"/>
              <a:buAutoNum type="alphaLcPeriod" startAt="2"/>
              <a:tabLst>
                <a:tab pos="2570163" algn="l"/>
                <a:tab pos="4398963" algn="l"/>
                <a:tab pos="6624638" algn="l"/>
              </a:tabLst>
            </a:pPr>
            <a:r>
              <a:rPr lang="en-US" sz="4000" dirty="0" err="1">
                <a:cs typeface="Arial" panose="020B0604020202020204" pitchFamily="34" charset="0"/>
              </a:rPr>
              <a:t>i</a:t>
            </a:r>
            <a:r>
              <a:rPr lang="en-US" sz="4000" dirty="0">
                <a:cs typeface="Arial" panose="020B0604020202020204" pitchFamily="34" charset="0"/>
              </a:rPr>
              <a:t>. 6.1 	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ii.</a:t>
            </a:r>
            <a:r>
              <a:rPr lang="en-US" sz="4000" dirty="0">
                <a:cs typeface="Arial" panose="020B0604020202020204" pitchFamily="34" charset="0"/>
              </a:rPr>
              <a:t> 19.7 	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iii.</a:t>
            </a:r>
            <a:r>
              <a:rPr lang="en-US" sz="4000" dirty="0">
                <a:cs typeface="Arial" panose="020B0604020202020204" pitchFamily="34" charset="0"/>
              </a:rPr>
              <a:t>  12.0	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iv.</a:t>
            </a:r>
            <a:r>
              <a:rPr lang="en-US" sz="4000" dirty="0">
                <a:cs typeface="Arial" panose="020B0604020202020204" pitchFamily="34" charset="0"/>
              </a:rPr>
              <a:t> 4.3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 startAt="4"/>
              <a:tabLst>
                <a:tab pos="2570163" algn="l"/>
                <a:tab pos="3536950" algn="l"/>
                <a:tab pos="4398963" algn="l"/>
                <a:tab pos="5710238" algn="l"/>
                <a:tab pos="6797675" algn="l"/>
              </a:tabLst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</a:rPr>
              <a:t> 2</a:t>
            </a:r>
            <a:r>
              <a:rPr lang="en-US" sz="4000" baseline="30000" dirty="0">
                <a:latin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</a:rPr>
              <a:t> x 3</a:t>
            </a:r>
            <a:r>
              <a:rPr lang="en-US" sz="4000" baseline="30000" dirty="0">
                <a:latin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</a:rPr>
              <a:t>		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</a:rPr>
              <a:t>b.</a:t>
            </a:r>
            <a:r>
              <a:rPr lang="en-US" sz="4000" dirty="0">
                <a:latin typeface="arial" panose="020B0604020202020204" pitchFamily="34" charset="0"/>
              </a:rPr>
              <a:t> 2</a:t>
            </a:r>
            <a:r>
              <a:rPr lang="en-US" sz="4000" baseline="30000" dirty="0">
                <a:latin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</a:rPr>
              <a:t> x 3 x 5</a:t>
            </a:r>
          </a:p>
          <a:p>
            <a:pPr marL="1138238" lvl="1" indent="-568325">
              <a:buClr>
                <a:srgbClr val="C00000"/>
              </a:buClr>
              <a:buFont typeface="+mj-lt"/>
              <a:buAutoNum type="alphaLcPeriod" startAt="3"/>
              <a:tabLst>
                <a:tab pos="2570163" algn="l"/>
                <a:tab pos="3536950" algn="l"/>
                <a:tab pos="5710238" algn="l"/>
                <a:tab pos="6797675" algn="l"/>
              </a:tabLst>
            </a:pPr>
            <a:r>
              <a:rPr lang="en-US" sz="4000" dirty="0">
                <a:latin typeface="arial" panose="020B0604020202020204" pitchFamily="34" charset="0"/>
              </a:rPr>
              <a:t>3</a:t>
            </a:r>
            <a:r>
              <a:rPr lang="en-US" sz="4000" baseline="30000" dirty="0">
                <a:latin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</a:rPr>
              <a:t> x </a:t>
            </a:r>
            <a:r>
              <a:rPr lang="en-US" sz="4000" dirty="0" smtClean="0">
                <a:latin typeface="arial" panose="020B0604020202020204" pitchFamily="34" charset="0"/>
              </a:rPr>
              <a:t>7</a:t>
            </a:r>
            <a:r>
              <a:rPr lang="en-US" sz="4000" baseline="30000" dirty="0" smtClean="0">
                <a:latin typeface="arial" panose="020B0604020202020204" pitchFamily="34" charset="0"/>
              </a:rPr>
              <a:t>2</a:t>
            </a:r>
            <a:endParaRPr lang="en-US" sz="4000" baseline="300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710" t="45800" r="10829" b="39500"/>
          <a:stretch/>
        </p:blipFill>
        <p:spPr>
          <a:xfrm>
            <a:off x="977904" y="1268760"/>
            <a:ext cx="7842568" cy="154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94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1 - </a:t>
            </a:r>
            <a:r>
              <a:rPr lang="en-US" dirty="0">
                <a:latin typeface="arial" panose="020B0604020202020204" pitchFamily="34" charset="0"/>
              </a:rPr>
              <a:t>Strengthen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buClr>
                <a:srgbClr val="C00000"/>
              </a:buClr>
              <a:buFont typeface="+mj-lt"/>
              <a:buAutoNum type="arabicPeriod" startAt="7"/>
              <a:tabLst>
                <a:tab pos="2570163" algn="l"/>
                <a:tab pos="3536950" algn="l"/>
                <a:tab pos="5192713" algn="l"/>
                <a:tab pos="6797675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</a:rPr>
              <a:t> 60 = 2 x 2 x 3 x 3	</a:t>
            </a:r>
            <a:br>
              <a:rPr lang="en-US" sz="4000" dirty="0" smtClean="0">
                <a:latin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</a:rPr>
              <a:t> 45 = 3 x 3 x 5</a:t>
            </a:r>
          </a:p>
          <a:p>
            <a:pPr marL="569913" indent="-569913">
              <a:buClr>
                <a:srgbClr val="C00000"/>
              </a:buClr>
              <a:buFont typeface="+mj-lt"/>
              <a:buAutoNum type="arabicPeriod" startAt="8"/>
              <a:tabLst>
                <a:tab pos="3036888" algn="l"/>
                <a:tab pos="5192713" algn="l"/>
                <a:tab pos="6797675" algn="l"/>
              </a:tabLst>
            </a:pP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4000" dirty="0">
                <a:cs typeface="Arial" panose="020B0604020202020204" pitchFamily="34" charset="0"/>
              </a:rPr>
              <a:t> 2</a:t>
            </a:r>
            <a:r>
              <a:rPr lang="en-US" sz="4000" baseline="30000" dirty="0">
                <a:cs typeface="Arial" panose="020B0604020202020204" pitchFamily="34" charset="0"/>
              </a:rPr>
              <a:t>3</a:t>
            </a:r>
            <a:r>
              <a:rPr lang="en-US" sz="4000" dirty="0">
                <a:cs typeface="Arial" panose="020B0604020202020204" pitchFamily="34" charset="0"/>
              </a:rPr>
              <a:t> x 3	</a:t>
            </a:r>
            <a:r>
              <a:rPr lang="en-US" sz="4000" dirty="0" smtClean="0">
                <a:cs typeface="Arial" panose="020B0604020202020204" pitchFamily="34" charset="0"/>
              </a:rPr>
              <a:t>   </a:t>
            </a: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b.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2</a:t>
            </a:r>
            <a:r>
              <a:rPr lang="en-US" sz="4000" baseline="30000" dirty="0">
                <a:cs typeface="Arial" panose="020B0604020202020204" pitchFamily="34" charset="0"/>
              </a:rPr>
              <a:t>4</a:t>
            </a:r>
            <a:r>
              <a:rPr lang="en-US" sz="4000" dirty="0">
                <a:cs typeface="Arial" panose="020B0604020202020204" pitchFamily="34" charset="0"/>
              </a:rPr>
              <a:t> x </a:t>
            </a:r>
            <a:r>
              <a:rPr lang="en-US" sz="4000" dirty="0" smtClean="0">
                <a:cs typeface="Arial" panose="020B0604020202020204" pitchFamily="34" charset="0"/>
              </a:rPr>
              <a:t>5   </a:t>
            </a: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en-US" sz="4000" dirty="0">
                <a:cs typeface="Arial" panose="020B0604020202020204" pitchFamily="34" charset="0"/>
              </a:rPr>
              <a:t> 3</a:t>
            </a:r>
            <a:r>
              <a:rPr lang="en-US" sz="4000" baseline="30000" dirty="0">
                <a:cs typeface="Arial" panose="020B0604020202020204" pitchFamily="34" charset="0"/>
              </a:rPr>
              <a:t>2</a:t>
            </a:r>
            <a:r>
              <a:rPr lang="en-US" sz="4000" dirty="0">
                <a:cs typeface="Arial" panose="020B0604020202020204" pitchFamily="34" charset="0"/>
              </a:rPr>
              <a:t> x 5</a:t>
            </a:r>
          </a:p>
          <a:p>
            <a:pPr marL="1087438" lvl="1" indent="-517525">
              <a:buClr>
                <a:srgbClr val="C00000"/>
              </a:buClr>
              <a:buFont typeface="+mj-lt"/>
              <a:buAutoNum type="alphaLcPeriod" startAt="4"/>
              <a:tabLst>
                <a:tab pos="3036888" algn="l"/>
                <a:tab pos="5192713" algn="l"/>
                <a:tab pos="6797675" algn="l"/>
              </a:tabLst>
            </a:pPr>
            <a:r>
              <a:rPr lang="en-US" sz="4000" dirty="0">
                <a:cs typeface="Arial" panose="020B0604020202020204" pitchFamily="34" charset="0"/>
              </a:rPr>
              <a:t>2 x 3 x 5	</a:t>
            </a:r>
            <a:r>
              <a:rPr lang="en-US" sz="4000" dirty="0" smtClean="0">
                <a:cs typeface="Arial" panose="020B0604020202020204" pitchFamily="34" charset="0"/>
              </a:rPr>
              <a:t>   </a:t>
            </a: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e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en-US" sz="4000" dirty="0">
                <a:cs typeface="Arial" panose="020B0604020202020204" pitchFamily="34" charset="0"/>
              </a:rPr>
              <a:t> 2</a:t>
            </a:r>
            <a:r>
              <a:rPr lang="en-US" sz="4000" baseline="30000" dirty="0">
                <a:cs typeface="Arial" panose="020B0604020202020204" pitchFamily="34" charset="0"/>
              </a:rPr>
              <a:t>4</a:t>
            </a:r>
            <a:r>
              <a:rPr lang="en-US" sz="4000" dirty="0">
                <a:cs typeface="Arial" panose="020B0604020202020204" pitchFamily="34" charset="0"/>
              </a:rPr>
              <a:t>	</a:t>
            </a:r>
            <a:r>
              <a:rPr lang="en-US" sz="4000" dirty="0" smtClean="0">
                <a:cs typeface="Arial" panose="020B0604020202020204" pitchFamily="34" charset="0"/>
              </a:rPr>
              <a:t>    </a:t>
            </a: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f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en-US" sz="4000" dirty="0">
                <a:cs typeface="Arial" panose="020B0604020202020204" pitchFamily="34" charset="0"/>
              </a:rPr>
              <a:t>  2</a:t>
            </a:r>
            <a:r>
              <a:rPr lang="en-US" sz="4000" baseline="30000" dirty="0">
                <a:cs typeface="Arial" panose="020B0604020202020204" pitchFamily="34" charset="0"/>
              </a:rPr>
              <a:t>3</a:t>
            </a:r>
            <a:r>
              <a:rPr lang="en-US" sz="4000" dirty="0">
                <a:cs typeface="Arial" panose="020B0604020202020204" pitchFamily="34" charset="0"/>
              </a:rPr>
              <a:t> x </a:t>
            </a:r>
            <a:r>
              <a:rPr lang="en-US" sz="4000" dirty="0" smtClean="0">
                <a:cs typeface="Arial" panose="020B0604020202020204" pitchFamily="34" charset="0"/>
              </a:rPr>
              <a:t>3</a:t>
            </a:r>
            <a:r>
              <a:rPr lang="en-US" sz="4000" baseline="30000" dirty="0" smtClean="0">
                <a:cs typeface="Arial" panose="020B0604020202020204" pitchFamily="34" charset="0"/>
              </a:rPr>
              <a:t>2</a:t>
            </a:r>
            <a:endParaRPr lang="en-US" sz="4000" baseline="300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068" t="37400" r="41047" b="40550"/>
          <a:stretch/>
        </p:blipFill>
        <p:spPr>
          <a:xfrm>
            <a:off x="1467180" y="1276710"/>
            <a:ext cx="5002620" cy="25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68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685800">
              <a:buClr>
                <a:srgbClr val="C00000"/>
              </a:buClr>
              <a:buFont typeface="+mj-lt"/>
              <a:buAutoNum type="arabicPeriod" startAt="6"/>
              <a:tabLst>
                <a:tab pos="1257300" algn="l"/>
                <a:tab pos="2628900" algn="l"/>
                <a:tab pos="4514850" algn="l"/>
                <a:tab pos="64008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1" indent="-571500">
              <a:buClr>
                <a:srgbClr val="C00000"/>
              </a:buClr>
              <a:buFont typeface="+mj-lt"/>
              <a:buAutoNum type="alphaLcPeriod" startAt="2"/>
              <a:tabLst>
                <a:tab pos="1257300" algn="l"/>
                <a:tab pos="2628900" algn="l"/>
                <a:tab pos="4514850" algn="l"/>
                <a:tab pos="64008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marL="742950" indent="-685800">
              <a:buClr>
                <a:srgbClr val="C00000"/>
              </a:buClr>
              <a:buFont typeface="+mj-lt"/>
              <a:buAutoNum type="arabicPeriod" startAt="6"/>
              <a:tabLst>
                <a:tab pos="1257300" algn="l"/>
                <a:tab pos="2628900" algn="l"/>
                <a:tab pos="4514850" algn="l"/>
                <a:tab pos="64008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marL="1314450" lvl="1" indent="-571500">
              <a:buClr>
                <a:srgbClr val="C00000"/>
              </a:buClr>
              <a:buFont typeface="+mj-lt"/>
              <a:buAutoNum type="alphaLcPeriod" startAt="4"/>
              <a:tabLst>
                <a:tab pos="1257300" algn="l"/>
                <a:tab pos="2628900" algn="l"/>
                <a:tab pos="4514850" algn="l"/>
                <a:tab pos="6400800" algn="l"/>
              </a:tabLs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  <a:p>
            <a:pPr marL="742950" indent="-685800">
              <a:buClr>
                <a:srgbClr val="C00000"/>
              </a:buClr>
              <a:buFont typeface="+mj-lt"/>
              <a:buAutoNum type="arabicPeriod" startAt="6"/>
              <a:tabLst>
                <a:tab pos="1257300" algn="l"/>
                <a:tab pos="2628900" algn="l"/>
                <a:tab pos="4514850" algn="l"/>
                <a:tab pos="6400800" algn="l"/>
              </a:tabLs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(9 +18) </a:t>
            </a:r>
            <a:r>
              <a:rPr lang="en-US" sz="3200" dirty="0"/>
              <a:t>÷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marL="742950" indent="-685800">
              <a:buClr>
                <a:srgbClr val="C00000"/>
              </a:buClr>
              <a:buFont typeface="+mj-lt"/>
              <a:buAutoNum type="arabicPeriod" startAt="6"/>
              <a:tabLst>
                <a:tab pos="1257300" algn="l"/>
                <a:tab pos="2628900" algn="l"/>
                <a:tab pos="4514850" algn="l"/>
                <a:tab pos="64008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63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25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marL="742950" indent="-685800">
              <a:buClr>
                <a:srgbClr val="C00000"/>
              </a:buClr>
              <a:buFont typeface="+mj-lt"/>
              <a:buAutoNum type="arabicPeriod" startAt="6"/>
              <a:tabLst>
                <a:tab pos="1257300" algn="l"/>
                <a:tab pos="2628900" algn="l"/>
                <a:tab pos="4514850" algn="l"/>
                <a:tab pos="64008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6, -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-1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8, -8</a:t>
            </a:r>
          </a:p>
          <a:p>
            <a:pPr marL="742950" indent="-685800">
              <a:buClr>
                <a:srgbClr val="C00000"/>
              </a:buClr>
              <a:buFont typeface="+mj-lt"/>
              <a:buAutoNum type="arabicPeriod" startAt="6"/>
              <a:tabLst>
                <a:tab pos="1257300" algn="l"/>
                <a:tab pos="2628900" algn="l"/>
                <a:tab pos="4514850" algn="l"/>
                <a:tab pos="64008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900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4896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18018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270</a:t>
            </a:r>
          </a:p>
          <a:p>
            <a:pPr marL="742950" indent="-685800">
              <a:buClr>
                <a:srgbClr val="C00000"/>
              </a:buClr>
              <a:buFont typeface="+mj-lt"/>
              <a:buAutoNum type="arabicPeriod" startAt="6"/>
              <a:tabLst>
                <a:tab pos="1257300" algn="l"/>
                <a:tab pos="2628900" algn="l"/>
                <a:tab pos="4514850" algn="l"/>
                <a:tab pos="6400800" algn="l"/>
              </a:tabLs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949" t="29000" r="29855" b="41600"/>
          <a:stretch/>
        </p:blipFill>
        <p:spPr>
          <a:xfrm>
            <a:off x="2729525" y="1268760"/>
            <a:ext cx="4365418" cy="235061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r>
              <a:rPr lang="en-GB" sz="4000" dirty="0" smtClean="0"/>
              <a:t>Unit 01 -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35026433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1 - </a:t>
            </a:r>
            <a:r>
              <a:rPr lang="en-US" dirty="0">
                <a:latin typeface="arial" panose="020B0604020202020204" pitchFamily="34" charset="0"/>
              </a:rPr>
              <a:t>Strengthen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buClr>
                <a:srgbClr val="C00000"/>
              </a:buClr>
              <a:buFont typeface="+mj-lt"/>
              <a:buAutoNum type="arabicPeriod" startAt="9"/>
              <a:tabLst>
                <a:tab pos="3036888" algn="l"/>
                <a:tab pos="5192713" algn="l"/>
                <a:tab pos="6797675" algn="l"/>
              </a:tabLst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3200" dirty="0" smtClean="0">
                <a:cs typeface="Arial" panose="020B0604020202020204" pitchFamily="34" charset="0"/>
              </a:rPr>
              <a:t> 18 = 2 x 3 x 3	</a:t>
            </a: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b.</a:t>
            </a:r>
            <a:r>
              <a:rPr lang="en-US" sz="3200" dirty="0" smtClean="0">
                <a:cs typeface="Arial" panose="020B0604020202020204" pitchFamily="34" charset="0"/>
              </a:rPr>
              <a:t> 45 = 3 x 3 x 5</a:t>
            </a:r>
          </a:p>
          <a:p>
            <a:pPr marL="1258888" lvl="1" indent="-517525">
              <a:buClr>
                <a:srgbClr val="C00000"/>
              </a:buClr>
              <a:buFont typeface="+mj-lt"/>
              <a:buAutoNum type="alphaLcPeriod" startAt="3"/>
              <a:tabLst>
                <a:tab pos="3036888" algn="l"/>
                <a:tab pos="5192713" algn="l"/>
                <a:tab pos="6797675" algn="l"/>
              </a:tabLst>
            </a:pP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smtClean="0">
                <a:cs typeface="Arial" panose="020B0604020202020204" pitchFamily="34" charset="0"/>
              </a:rPr>
              <a:t/>
            </a:r>
            <a:br>
              <a:rPr lang="en-US" sz="3200" dirty="0" smtClean="0">
                <a:cs typeface="Arial" panose="020B0604020202020204" pitchFamily="34" charset="0"/>
              </a:rPr>
            </a:br>
            <a:r>
              <a:rPr lang="en-US" sz="3200" dirty="0" smtClean="0">
                <a:cs typeface="Arial" panose="020B0604020202020204" pitchFamily="34" charset="0"/>
              </a:rPr>
              <a:t/>
            </a:r>
            <a:br>
              <a:rPr lang="en-US" sz="3200" dirty="0" smtClean="0">
                <a:cs typeface="Arial" panose="020B0604020202020204" pitchFamily="34" charset="0"/>
              </a:rPr>
            </a:br>
            <a:r>
              <a:rPr lang="en-US" sz="3200" dirty="0" smtClean="0">
                <a:cs typeface="Arial" panose="020B0604020202020204" pitchFamily="34" charset="0"/>
              </a:rPr>
              <a:t/>
            </a:r>
            <a:br>
              <a:rPr lang="en-US" sz="3200" dirty="0" smtClean="0">
                <a:cs typeface="Arial" panose="020B0604020202020204" pitchFamily="34" charset="0"/>
              </a:rPr>
            </a:br>
            <a:r>
              <a:rPr lang="en-US" sz="4400" dirty="0" smtClean="0">
                <a:cs typeface="Arial" panose="020B0604020202020204" pitchFamily="34" charset="0"/>
              </a:rPr>
              <a:t/>
            </a:r>
            <a:br>
              <a:rPr lang="en-US" sz="4400" dirty="0" smtClean="0">
                <a:cs typeface="Arial" panose="020B0604020202020204" pitchFamily="34" charset="0"/>
              </a:rPr>
            </a:br>
            <a:endParaRPr lang="en-US" sz="1600" dirty="0" smtClean="0">
              <a:cs typeface="Arial" panose="020B0604020202020204" pitchFamily="34" charset="0"/>
            </a:endParaRPr>
          </a:p>
          <a:p>
            <a:pPr marL="1258888" lvl="1" indent="-517525">
              <a:buClr>
                <a:srgbClr val="C00000"/>
              </a:buClr>
              <a:buFont typeface="+mj-lt"/>
              <a:buAutoNum type="alphaLcPeriod" startAt="3"/>
              <a:tabLst>
                <a:tab pos="3036888" algn="l"/>
                <a:tab pos="5192713" algn="l"/>
                <a:tab pos="6797675" algn="l"/>
              </a:tabLst>
            </a:pPr>
            <a:r>
              <a:rPr lang="en-US" sz="3200" dirty="0" smtClean="0">
                <a:cs typeface="Arial" panose="020B0604020202020204" pitchFamily="34" charset="0"/>
              </a:rPr>
              <a:t>9	</a:t>
            </a: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e.</a:t>
            </a:r>
            <a:r>
              <a:rPr lang="en-US" sz="3200" dirty="0" smtClean="0">
                <a:cs typeface="Arial" panose="020B0604020202020204" pitchFamily="34" charset="0"/>
              </a:rPr>
              <a:t> 90</a:t>
            </a:r>
          </a:p>
          <a:p>
            <a:pPr marL="741363" indent="-741363">
              <a:buClr>
                <a:srgbClr val="C00000"/>
              </a:buClr>
              <a:buFont typeface="+mj-lt"/>
              <a:buAutoNum type="arabicPeriod" startAt="9"/>
              <a:tabLst>
                <a:tab pos="3036888" algn="l"/>
                <a:tab pos="5192713" algn="l"/>
                <a:tab pos="6797675" algn="l"/>
              </a:tabLst>
            </a:pPr>
            <a:r>
              <a:rPr lang="en-US" sz="3200" dirty="0" smtClean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3200" dirty="0" smtClean="0">
                <a:cs typeface="Arial" panose="020B0604020202020204" pitchFamily="34" charset="0"/>
              </a:rPr>
              <a:t> HCF = 10; LCM = 60</a:t>
            </a:r>
          </a:p>
          <a:p>
            <a:pPr marL="1208088" lvl="1" indent="-457200">
              <a:buClr>
                <a:srgbClr val="C00000"/>
              </a:buClr>
              <a:buFont typeface="+mj-lt"/>
              <a:buAutoNum type="alphaLcPeriod" startAt="2"/>
              <a:tabLst>
                <a:tab pos="3036888" algn="l"/>
                <a:tab pos="5192713" algn="l"/>
                <a:tab pos="6797675" algn="l"/>
              </a:tabLst>
            </a:pPr>
            <a:r>
              <a:rPr lang="en-US" sz="3200" dirty="0">
                <a:cs typeface="Arial" panose="020B0604020202020204" pitchFamily="34" charset="0"/>
              </a:rPr>
              <a:t>HCF = </a:t>
            </a:r>
            <a:r>
              <a:rPr lang="en-US" sz="3200" dirty="0" smtClean="0">
                <a:cs typeface="Arial" panose="020B0604020202020204" pitchFamily="34" charset="0"/>
              </a:rPr>
              <a:t>7; </a:t>
            </a:r>
            <a:r>
              <a:rPr lang="en-US" sz="3200" dirty="0">
                <a:cs typeface="Arial" panose="020B0604020202020204" pitchFamily="34" charset="0"/>
              </a:rPr>
              <a:t>LCM = </a:t>
            </a:r>
            <a:r>
              <a:rPr lang="en-US" sz="3200" dirty="0" smtClean="0">
                <a:cs typeface="Arial" panose="020B0604020202020204" pitchFamily="34" charset="0"/>
              </a:rPr>
              <a:t>84</a:t>
            </a:r>
            <a:endParaRPr lang="en-US" sz="3200" dirty="0">
              <a:cs typeface="Arial" panose="020B0604020202020204" pitchFamily="34" charset="0"/>
            </a:endParaRPr>
          </a:p>
          <a:p>
            <a:pPr marL="1208088" lvl="1" indent="-457200">
              <a:buClr>
                <a:srgbClr val="C00000"/>
              </a:buClr>
              <a:buFont typeface="+mj-lt"/>
              <a:buAutoNum type="alphaLcPeriod" startAt="2"/>
              <a:tabLst>
                <a:tab pos="3036888" algn="l"/>
                <a:tab pos="5192713" algn="l"/>
                <a:tab pos="6797675" algn="l"/>
              </a:tabLst>
            </a:pPr>
            <a:r>
              <a:rPr lang="en-US" sz="3200" dirty="0">
                <a:cs typeface="Arial" panose="020B0604020202020204" pitchFamily="34" charset="0"/>
              </a:rPr>
              <a:t>HCF = </a:t>
            </a:r>
            <a:r>
              <a:rPr lang="en-US" sz="3200" dirty="0" smtClean="0">
                <a:cs typeface="Arial" panose="020B0604020202020204" pitchFamily="34" charset="0"/>
              </a:rPr>
              <a:t>5; </a:t>
            </a:r>
            <a:r>
              <a:rPr lang="en-US" sz="3200" dirty="0">
                <a:cs typeface="Arial" panose="020B0604020202020204" pitchFamily="34" charset="0"/>
              </a:rPr>
              <a:t>LCM = </a:t>
            </a:r>
            <a:r>
              <a:rPr lang="en-US" sz="3200" dirty="0" smtClean="0">
                <a:cs typeface="Arial" panose="020B0604020202020204" pitchFamily="34" charset="0"/>
              </a:rPr>
              <a:t>75</a:t>
            </a:r>
            <a:endParaRPr lang="en-US" sz="3200" dirty="0">
              <a:cs typeface="Arial" panose="020B0604020202020204" pitchFamily="34" charset="0"/>
            </a:endParaRPr>
          </a:p>
          <a:p>
            <a:pPr marL="1208088" lvl="1" indent="-457200">
              <a:buClr>
                <a:srgbClr val="C00000"/>
              </a:buClr>
              <a:buFont typeface="+mj-lt"/>
              <a:buAutoNum type="alphaLcPeriod" startAt="2"/>
              <a:tabLst>
                <a:tab pos="3036888" algn="l"/>
                <a:tab pos="5192713" algn="l"/>
                <a:tab pos="6797675" algn="l"/>
              </a:tabLst>
            </a:pPr>
            <a:r>
              <a:rPr lang="en-US" sz="3200" dirty="0">
                <a:cs typeface="Arial" panose="020B0604020202020204" pitchFamily="34" charset="0"/>
              </a:rPr>
              <a:t>HCF = </a:t>
            </a:r>
            <a:r>
              <a:rPr lang="en-US" sz="3200" dirty="0" smtClean="0">
                <a:cs typeface="Arial" panose="020B0604020202020204" pitchFamily="34" charset="0"/>
              </a:rPr>
              <a:t>4; </a:t>
            </a:r>
            <a:r>
              <a:rPr lang="en-US" sz="3200" dirty="0">
                <a:cs typeface="Arial" panose="020B0604020202020204" pitchFamily="34" charset="0"/>
              </a:rPr>
              <a:t>LCM = </a:t>
            </a:r>
            <a:r>
              <a:rPr lang="en-US" sz="3200" dirty="0" smtClean="0">
                <a:cs typeface="Arial" panose="020B0604020202020204" pitchFamily="34" charset="0"/>
              </a:rPr>
              <a:t>396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068" t="41600" r="18663" b="27951"/>
          <a:stretch/>
        </p:blipFill>
        <p:spPr>
          <a:xfrm>
            <a:off x="1621038" y="1793203"/>
            <a:ext cx="4803994" cy="22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087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1 - </a:t>
            </a:r>
            <a:r>
              <a:rPr lang="en-US" dirty="0">
                <a:latin typeface="arial" panose="020B0604020202020204" pitchFamily="34" charset="0"/>
              </a:rPr>
              <a:t>Strengthen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1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3200" b="1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Indices and Surds</a:t>
                </a:r>
              </a:p>
              <a:p>
                <a:pPr marL="569913" indent="-569913"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2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cs typeface="Arial" panose="020B0604020202020204" pitchFamily="34" charset="0"/>
                  </a:rPr>
                  <a:t> = 8	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5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cs typeface="Arial" panose="020B0604020202020204" pitchFamily="34" charset="0"/>
                  </a:rPr>
                  <a:t> = 25	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(-3)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cs typeface="Arial" panose="020B0604020202020204" pitchFamily="34" charset="0"/>
                  </a:rPr>
                  <a:t> = 27</a:t>
                </a:r>
              </a:p>
              <a:p>
                <a:pPr marL="569913" indent="-569913"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32</a:t>
                </a:r>
                <a:r>
                  <a:rPr lang="en-US" sz="3200" dirty="0"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125       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</a:t>
                </a: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3	        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d.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3</a:t>
                </a:r>
              </a:p>
              <a:p>
                <a:pPr marL="569913" indent="-569913"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27</a:t>
                </a:r>
                <a:r>
                  <a:rPr lang="en-US" sz="3200" dirty="0"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32</a:t>
                </a:r>
                <a:r>
                  <a:rPr lang="en-US" sz="3200" dirty="0"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c.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-24</a:t>
                </a:r>
                <a:br>
                  <a:rPr lang="en-US" sz="3200" dirty="0" smtClean="0"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d.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-20	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e.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63	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f.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 150</a:t>
                </a:r>
              </a:p>
              <a:p>
                <a:pPr marL="569913" indent="-569913"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27</a:t>
                </a:r>
                <a:r>
                  <a:rPr lang="en-US" sz="3200" dirty="0"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169</a:t>
                </a:r>
                <a:r>
                  <a:rPr lang="en-US" sz="3200" dirty="0"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c.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4</a:t>
                </a:r>
                <a:endParaRPr lang="en-US" sz="3200" dirty="0">
                  <a:cs typeface="Arial" panose="020B0604020202020204" pitchFamily="34" charset="0"/>
                </a:endParaRPr>
              </a:p>
              <a:p>
                <a:pPr marL="569913" indent="-569913"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3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5</a:t>
                </a:r>
                <a:r>
                  <a:rPr lang="en-US" sz="3200" dirty="0" smtClean="0">
                    <a:cs typeface="Arial" panose="020B0604020202020204" pitchFamily="34" charset="0"/>
                  </a:rPr>
                  <a:t> x 3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cs typeface="Arial" panose="020B0604020202020204" pitchFamily="34" charset="0"/>
                  </a:rPr>
                  <a:t> = 3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8</a:t>
                </a:r>
                <a:r>
                  <a:rPr lang="en-US" sz="3200" dirty="0" smtClean="0">
                    <a:cs typeface="Arial" panose="020B0604020202020204" pitchFamily="34" charset="0"/>
                  </a:rPr>
                  <a:t>           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</a:t>
                </a: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4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4</a:t>
                </a:r>
                <a:r>
                  <a:rPr lang="en-US" sz="3200" dirty="0" smtClean="0">
                    <a:cs typeface="Arial" panose="020B0604020202020204" pitchFamily="34" charset="0"/>
                  </a:rPr>
                  <a:t> x 4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6</a:t>
                </a:r>
                <a:r>
                  <a:rPr lang="en-US" sz="3200" dirty="0" smtClean="0">
                    <a:cs typeface="Arial" panose="020B0604020202020204" pitchFamily="34" charset="0"/>
                  </a:rPr>
                  <a:t> x 4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10</a:t>
                </a:r>
                <a:r>
                  <a:rPr lang="en-US" sz="3200" dirty="0" smtClean="0"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6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cs typeface="Arial" panose="020B0604020202020204" pitchFamily="34" charset="0"/>
                  </a:rPr>
                  <a:t>	             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d.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Arial" panose="020B0604020202020204" pitchFamily="34" charset="0"/>
                  </a:rPr>
                  <a:t> = 7</a:t>
                </a:r>
                <a:r>
                  <a:rPr lang="en-US" sz="3200" baseline="30000" dirty="0" smtClean="0">
                    <a:cs typeface="Arial" panose="020B0604020202020204" pitchFamily="34" charset="0"/>
                  </a:rPr>
                  <a:t>3</a:t>
                </a:r>
                <a:r>
                  <a:rPr lang="en-US" sz="3200" dirty="0" smtClean="0"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e.</a:t>
                </a:r>
                <a:r>
                  <a:rPr lang="en-US" sz="3200" dirty="0" smtClean="0">
                    <a:cs typeface="Arial" panose="020B0604020202020204" pitchFamily="34" charset="0"/>
                  </a:rPr>
                  <a:t> To multiply powers, </a:t>
                </a:r>
                <a:r>
                  <a:rPr lang="en-US" sz="3200" b="1" dirty="0" smtClean="0">
                    <a:cs typeface="Arial" panose="020B0604020202020204" pitchFamily="34" charset="0"/>
                  </a:rPr>
                  <a:t>add</a:t>
                </a:r>
                <a:r>
                  <a:rPr lang="en-US" sz="3200" dirty="0" smtClean="0">
                    <a:cs typeface="Arial" panose="020B0604020202020204" pitchFamily="34" charset="0"/>
                  </a:rPr>
                  <a:t> the indices.</a:t>
                </a:r>
                <a:br>
                  <a:rPr lang="en-US" sz="3200" dirty="0" smtClean="0">
                    <a:cs typeface="Arial" panose="020B0604020202020204" pitchFamily="34" charset="0"/>
                  </a:rPr>
                </a:br>
                <a:r>
                  <a:rPr lang="en-US" sz="3200" dirty="0" smtClean="0">
                    <a:cs typeface="Arial" panose="020B0604020202020204" pitchFamily="34" charset="0"/>
                  </a:rPr>
                  <a:t>    To divide powers, </a:t>
                </a:r>
                <a:r>
                  <a:rPr lang="en-US" sz="3200" b="1" dirty="0" smtClean="0">
                    <a:cs typeface="Arial" panose="020B0604020202020204" pitchFamily="34" charset="0"/>
                  </a:rPr>
                  <a:t>subtract</a:t>
                </a:r>
                <a:r>
                  <a:rPr lang="en-US" sz="3200" dirty="0" smtClean="0">
                    <a:cs typeface="Arial" panose="020B0604020202020204" pitchFamily="34" charset="0"/>
                  </a:rPr>
                  <a:t> the indices.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19378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517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8495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1 - </a:t>
            </a:r>
            <a:r>
              <a:rPr lang="en-US" dirty="0">
                <a:latin typeface="arial" panose="020B0604020202020204" pitchFamily="34" charset="0"/>
              </a:rPr>
              <a:t>Strengthen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buClr>
                <a:srgbClr val="C00000"/>
              </a:buClr>
              <a:buFont typeface="+mj-lt"/>
              <a:buAutoNum type="arabicPeriod" startAt="6"/>
              <a:tabLst>
                <a:tab pos="3036888" algn="l"/>
                <a:tab pos="5830888" algn="l"/>
                <a:tab pos="6797675" algn="l"/>
              </a:tabLst>
            </a:pP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3800" dirty="0" smtClean="0">
                <a:cs typeface="Arial" panose="020B0604020202020204" pitchFamily="34" charset="0"/>
              </a:rPr>
              <a:t> 5</a:t>
            </a:r>
            <a:r>
              <a:rPr lang="en-US" sz="3800" baseline="30000" dirty="0" smtClean="0">
                <a:cs typeface="Arial" panose="020B0604020202020204" pitchFamily="34" charset="0"/>
              </a:rPr>
              <a:t>9</a:t>
            </a:r>
            <a:r>
              <a:rPr lang="en-US" sz="3800" dirty="0" smtClean="0"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b.</a:t>
            </a:r>
            <a:r>
              <a:rPr lang="en-US" sz="3800" dirty="0" smtClean="0">
                <a:cs typeface="Arial" panose="020B0604020202020204" pitchFamily="34" charset="0"/>
              </a:rPr>
              <a:t> 7</a:t>
            </a:r>
            <a:r>
              <a:rPr lang="en-US" sz="3800" baseline="30000" dirty="0" smtClean="0">
                <a:cs typeface="Arial" panose="020B0604020202020204" pitchFamily="34" charset="0"/>
              </a:rPr>
              <a:t>11</a:t>
            </a:r>
            <a:r>
              <a:rPr lang="en-US" sz="3800" dirty="0" smtClean="0"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c.</a:t>
            </a:r>
            <a:r>
              <a:rPr lang="en-US" sz="3800" dirty="0" smtClean="0">
                <a:cs typeface="Arial" panose="020B0604020202020204" pitchFamily="34" charset="0"/>
              </a:rPr>
              <a:t> 5</a:t>
            </a:r>
            <a:r>
              <a:rPr lang="en-US" sz="3800" baseline="30000" dirty="0" smtClean="0">
                <a:cs typeface="Arial" panose="020B0604020202020204" pitchFamily="34" charset="0"/>
              </a:rPr>
              <a:t>5</a:t>
            </a:r>
            <a:r>
              <a:rPr lang="en-US" sz="3800" dirty="0" smtClean="0">
                <a:cs typeface="Arial" panose="020B0604020202020204" pitchFamily="34" charset="0"/>
              </a:rPr>
              <a:t/>
            </a:r>
            <a:br>
              <a:rPr lang="en-US" sz="3800" dirty="0" smtClean="0"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d.</a:t>
            </a:r>
            <a:r>
              <a:rPr lang="en-US" sz="3800" dirty="0" smtClean="0">
                <a:cs typeface="Arial" panose="020B0604020202020204" pitchFamily="34" charset="0"/>
              </a:rPr>
              <a:t> 9</a:t>
            </a:r>
            <a:r>
              <a:rPr lang="en-US" sz="3800" baseline="30000" dirty="0" smtClean="0">
                <a:cs typeface="Arial" panose="020B0604020202020204" pitchFamily="34" charset="0"/>
              </a:rPr>
              <a:t>6</a:t>
            </a:r>
            <a:r>
              <a:rPr lang="en-US" sz="3800" dirty="0" smtClean="0">
                <a:cs typeface="Arial" panose="020B0604020202020204" pitchFamily="34" charset="0"/>
              </a:rPr>
              <a:t> 	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e.</a:t>
            </a:r>
            <a:r>
              <a:rPr lang="en-US" sz="3800" dirty="0" smtClean="0">
                <a:cs typeface="Arial" panose="020B0604020202020204" pitchFamily="34" charset="0"/>
              </a:rPr>
              <a:t> 8</a:t>
            </a:r>
            <a:r>
              <a:rPr lang="en-US" sz="3800" baseline="30000" dirty="0" smtClean="0">
                <a:cs typeface="Arial" panose="020B0604020202020204" pitchFamily="34" charset="0"/>
              </a:rPr>
              <a:t>-2</a:t>
            </a:r>
            <a:r>
              <a:rPr lang="en-US" sz="3800" dirty="0" smtClean="0"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f.</a:t>
            </a:r>
            <a:r>
              <a:rPr lang="en-US" sz="3800" dirty="0" smtClean="0">
                <a:cs typeface="Arial" panose="020B0604020202020204" pitchFamily="34" charset="0"/>
              </a:rPr>
              <a:t>  7</a:t>
            </a:r>
            <a:r>
              <a:rPr lang="en-US" sz="3800" baseline="30000" dirty="0" smtClean="0">
                <a:cs typeface="Arial" panose="020B0604020202020204" pitchFamily="34" charset="0"/>
              </a:rPr>
              <a:t>7</a:t>
            </a:r>
          </a:p>
          <a:p>
            <a:pPr marL="690563" indent="-690563">
              <a:buClr>
                <a:srgbClr val="C00000"/>
              </a:buClr>
              <a:buFont typeface="+mj-lt"/>
              <a:buAutoNum type="arabicPeriod" startAt="6"/>
              <a:tabLst>
                <a:tab pos="3036888" algn="l"/>
                <a:tab pos="5830888" algn="l"/>
                <a:tab pos="6797675" algn="l"/>
              </a:tabLst>
            </a:pP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a.</a:t>
            </a:r>
            <a:r>
              <a:rPr lang="en-US" sz="3800" dirty="0">
                <a:cs typeface="Arial" panose="020B0604020202020204" pitchFamily="34" charset="0"/>
              </a:rPr>
              <a:t> </a:t>
            </a:r>
            <a:r>
              <a:rPr lang="en-US" sz="3800" dirty="0" smtClean="0">
                <a:cs typeface="Arial" panose="020B0604020202020204" pitchFamily="34" charset="0"/>
              </a:rPr>
              <a:t>2</a:t>
            </a:r>
            <a:r>
              <a:rPr lang="en-US" sz="3800" baseline="30000" dirty="0" smtClean="0">
                <a:cs typeface="Arial" panose="020B0604020202020204" pitchFamily="34" charset="0"/>
              </a:rPr>
              <a:t>7</a:t>
            </a:r>
            <a:r>
              <a:rPr lang="en-US" sz="3800" dirty="0">
                <a:cs typeface="Arial" panose="020B0604020202020204" pitchFamily="34" charset="0"/>
              </a:rPr>
              <a:t>	</a:t>
            </a: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b.</a:t>
            </a:r>
            <a:r>
              <a:rPr lang="en-US" sz="3800" dirty="0">
                <a:cs typeface="Arial" panose="020B0604020202020204" pitchFamily="34" charset="0"/>
              </a:rPr>
              <a:t> </a:t>
            </a:r>
            <a:r>
              <a:rPr lang="en-US" sz="3800" dirty="0" smtClean="0">
                <a:cs typeface="Arial" panose="020B0604020202020204" pitchFamily="34" charset="0"/>
              </a:rPr>
              <a:t>5</a:t>
            </a:r>
            <a:r>
              <a:rPr lang="en-US" sz="3800" baseline="30000" dirty="0" smtClean="0">
                <a:cs typeface="Arial" panose="020B0604020202020204" pitchFamily="34" charset="0"/>
              </a:rPr>
              <a:t>7</a:t>
            </a:r>
            <a:r>
              <a:rPr lang="en-US" sz="3800" dirty="0" smtClean="0">
                <a:cs typeface="Arial" panose="020B0604020202020204" pitchFamily="34" charset="0"/>
              </a:rPr>
              <a:t>         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en-US" sz="3800" dirty="0">
                <a:cs typeface="Arial" panose="020B0604020202020204" pitchFamily="34" charset="0"/>
              </a:rPr>
              <a:t> </a:t>
            </a:r>
            <a:r>
              <a:rPr lang="en-US" sz="3800" dirty="0" smtClean="0">
                <a:cs typeface="Arial" panose="020B0604020202020204" pitchFamily="34" charset="0"/>
              </a:rPr>
              <a:t>2</a:t>
            </a:r>
            <a:r>
              <a:rPr lang="en-US" sz="3800" baseline="30000" dirty="0" smtClean="0">
                <a:cs typeface="Arial" panose="020B0604020202020204" pitchFamily="34" charset="0"/>
              </a:rPr>
              <a:t>13</a:t>
            </a:r>
            <a:r>
              <a:rPr lang="en-US" sz="3800" dirty="0" smtClean="0">
                <a:cs typeface="Arial" panose="020B0604020202020204" pitchFamily="34" charset="0"/>
              </a:rPr>
              <a:t>     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d.</a:t>
            </a:r>
            <a:r>
              <a:rPr lang="en-US" sz="3800" dirty="0" smtClean="0">
                <a:cs typeface="Arial" panose="020B0604020202020204" pitchFamily="34" charset="0"/>
              </a:rPr>
              <a:t> 3</a:t>
            </a:r>
            <a:r>
              <a:rPr lang="en-US" sz="3800" baseline="30000" dirty="0" smtClean="0">
                <a:cs typeface="Arial" panose="020B0604020202020204" pitchFamily="34" charset="0"/>
              </a:rPr>
              <a:t>8</a:t>
            </a:r>
          </a:p>
          <a:p>
            <a:pPr marL="690563" indent="-690563">
              <a:buClr>
                <a:srgbClr val="C00000"/>
              </a:buClr>
              <a:buFont typeface="+mj-lt"/>
              <a:buAutoNum type="arabicPeriod" startAt="6"/>
              <a:tabLst>
                <a:tab pos="3036888" algn="l"/>
                <a:tab pos="5830888" algn="l"/>
                <a:tab pos="6797675" algn="l"/>
              </a:tabLst>
            </a:pP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en-US" sz="3800" dirty="0">
                <a:cs typeface="Arial" panose="020B0604020202020204" pitchFamily="34" charset="0"/>
              </a:rPr>
              <a:t> </a:t>
            </a:r>
            <a:r>
              <a:rPr lang="en-US" sz="3800" dirty="0" smtClean="0">
                <a:cs typeface="Arial" panose="020B0604020202020204" pitchFamily="34" charset="0"/>
              </a:rPr>
              <a:t>4</a:t>
            </a:r>
            <a:r>
              <a:rPr lang="en-US" sz="3800" baseline="30000" dirty="0" smtClean="0">
                <a:cs typeface="Arial" panose="020B0604020202020204" pitchFamily="34" charset="0"/>
              </a:rPr>
              <a:t>6</a:t>
            </a:r>
            <a:r>
              <a:rPr lang="en-US" sz="3800" dirty="0">
                <a:cs typeface="Arial" panose="020B0604020202020204" pitchFamily="34" charset="0"/>
              </a:rPr>
              <a:t>	</a:t>
            </a: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b.</a:t>
            </a:r>
            <a:r>
              <a:rPr lang="en-US" sz="3800" dirty="0">
                <a:cs typeface="Arial" panose="020B0604020202020204" pitchFamily="34" charset="0"/>
              </a:rPr>
              <a:t> </a:t>
            </a:r>
            <a:r>
              <a:rPr lang="en-US" sz="3800" dirty="0" smtClean="0">
                <a:cs typeface="Arial" panose="020B0604020202020204" pitchFamily="34" charset="0"/>
              </a:rPr>
              <a:t>6</a:t>
            </a:r>
            <a:r>
              <a:rPr lang="en-US" sz="3800" baseline="30000" dirty="0" smtClean="0">
                <a:cs typeface="Arial" panose="020B0604020202020204" pitchFamily="34" charset="0"/>
              </a:rPr>
              <a:t>12</a:t>
            </a:r>
            <a:r>
              <a:rPr lang="en-US" sz="3800" dirty="0" smtClean="0">
                <a:cs typeface="Arial" panose="020B0604020202020204" pitchFamily="34" charset="0"/>
              </a:rPr>
              <a:t>        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en-US" sz="3800" dirty="0">
                <a:cs typeface="Arial" panose="020B0604020202020204" pitchFamily="34" charset="0"/>
              </a:rPr>
              <a:t> </a:t>
            </a:r>
            <a:r>
              <a:rPr lang="en-US" sz="3800" dirty="0" smtClean="0">
                <a:cs typeface="Arial" panose="020B0604020202020204" pitchFamily="34" charset="0"/>
              </a:rPr>
              <a:t>7</a:t>
            </a:r>
            <a:r>
              <a:rPr lang="en-US" sz="3800" baseline="30000" dirty="0" smtClean="0">
                <a:cs typeface="Arial" panose="020B0604020202020204" pitchFamily="34" charset="0"/>
              </a:rPr>
              <a:t>10</a:t>
            </a:r>
            <a:r>
              <a:rPr lang="en-US" sz="3800" dirty="0" smtClean="0">
                <a:cs typeface="Arial" panose="020B0604020202020204" pitchFamily="34" charset="0"/>
              </a:rPr>
              <a:t>     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d.</a:t>
            </a:r>
            <a:r>
              <a:rPr lang="en-US" sz="3800" dirty="0" smtClean="0">
                <a:cs typeface="Arial" panose="020B0604020202020204" pitchFamily="34" charset="0"/>
              </a:rPr>
              <a:t> 8</a:t>
            </a:r>
            <a:r>
              <a:rPr lang="en-US" sz="3800" baseline="30000" dirty="0" smtClean="0">
                <a:cs typeface="Arial" panose="020B0604020202020204" pitchFamily="34" charset="0"/>
              </a:rPr>
              <a:t>21</a:t>
            </a:r>
            <a:r>
              <a:rPr lang="en-US" sz="3800" dirty="0" smtClean="0">
                <a:cs typeface="Arial" panose="020B0604020202020204" pitchFamily="34" charset="0"/>
              </a:rPr>
              <a:t/>
            </a:r>
            <a:br>
              <a:rPr lang="en-US" sz="3800" dirty="0" smtClean="0"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e.</a:t>
            </a:r>
            <a:r>
              <a:rPr lang="en-US" sz="3800" dirty="0" smtClean="0">
                <a:cs typeface="Arial" panose="020B0604020202020204" pitchFamily="34" charset="0"/>
              </a:rPr>
              <a:t> To work out a power raised to a power </a:t>
            </a:r>
            <a:r>
              <a:rPr lang="en-US" sz="3800" b="1" dirty="0" smtClean="0">
                <a:cs typeface="Arial" panose="020B0604020202020204" pitchFamily="34" charset="0"/>
              </a:rPr>
              <a:t>multiply</a:t>
            </a:r>
            <a:r>
              <a:rPr lang="en-US" sz="3800" dirty="0" smtClean="0">
                <a:cs typeface="Arial" panose="020B0604020202020204" pitchFamily="34" charset="0"/>
              </a:rPr>
              <a:t> indices.</a:t>
            </a:r>
          </a:p>
          <a:p>
            <a:pPr marL="690563" indent="-690563">
              <a:buClr>
                <a:srgbClr val="C00000"/>
              </a:buClr>
              <a:buFont typeface="+mj-lt"/>
              <a:buAutoNum type="arabicPeriod" startAt="6"/>
              <a:tabLst>
                <a:tab pos="3036888" algn="l"/>
                <a:tab pos="5830888" algn="l"/>
                <a:tab pos="6797675" algn="l"/>
              </a:tabLst>
            </a:pP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en-US" sz="3800" dirty="0"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i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en-US" sz="3800" dirty="0" smtClean="0">
                <a:cs typeface="Arial" panose="020B0604020202020204" pitchFamily="34" charset="0"/>
              </a:rPr>
              <a:t> 1</a:t>
            </a:r>
            <a:r>
              <a:rPr lang="en-US" sz="3800" dirty="0"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ii.</a:t>
            </a:r>
            <a:r>
              <a:rPr lang="en-US" sz="3800" dirty="0" smtClean="0">
                <a:cs typeface="Arial" panose="020B0604020202020204" pitchFamily="34" charset="0"/>
              </a:rPr>
              <a:t> 1         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iii.</a:t>
            </a:r>
            <a:r>
              <a:rPr lang="en-US" sz="3800" dirty="0" smtClean="0">
                <a:cs typeface="Arial" panose="020B0604020202020204" pitchFamily="34" charset="0"/>
              </a:rPr>
              <a:t> 1         </a:t>
            </a: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iv.</a:t>
            </a:r>
            <a:r>
              <a:rPr lang="en-US" sz="3800" dirty="0" smtClean="0">
                <a:cs typeface="Arial" panose="020B0604020202020204" pitchFamily="34" charset="0"/>
              </a:rPr>
              <a:t> 1</a:t>
            </a:r>
            <a:br>
              <a:rPr lang="en-US" sz="3800" dirty="0" smtClean="0"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cs typeface="Arial" panose="020B0604020202020204" pitchFamily="34" charset="0"/>
              </a:rPr>
              <a:t>b.</a:t>
            </a:r>
            <a:r>
              <a:rPr lang="en-US" sz="3800" dirty="0" smtClean="0"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cs typeface="Arial" panose="020B0604020202020204" pitchFamily="34" charset="0"/>
              </a:rPr>
              <a:t>i</a:t>
            </a: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en-US" sz="3800" dirty="0">
                <a:cs typeface="Arial" panose="020B0604020202020204" pitchFamily="34" charset="0"/>
              </a:rPr>
              <a:t> 1	</a:t>
            </a: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ii.</a:t>
            </a:r>
            <a:r>
              <a:rPr lang="en-US" sz="3800" dirty="0">
                <a:cs typeface="Arial" panose="020B0604020202020204" pitchFamily="34" charset="0"/>
              </a:rPr>
              <a:t> 1         </a:t>
            </a: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iii.</a:t>
            </a:r>
            <a:r>
              <a:rPr lang="en-US" sz="3800" dirty="0">
                <a:cs typeface="Arial" panose="020B0604020202020204" pitchFamily="34" charset="0"/>
              </a:rPr>
              <a:t> 1         </a:t>
            </a:r>
            <a:r>
              <a:rPr lang="en-US" sz="3800" dirty="0">
                <a:solidFill>
                  <a:srgbClr val="C00000"/>
                </a:solidFill>
                <a:cs typeface="Arial" panose="020B0604020202020204" pitchFamily="34" charset="0"/>
              </a:rPr>
              <a:t>iv.</a:t>
            </a:r>
            <a:r>
              <a:rPr lang="en-US" sz="3800" dirty="0">
                <a:cs typeface="Arial" panose="020B0604020202020204" pitchFamily="34" charset="0"/>
              </a:rPr>
              <a:t> </a:t>
            </a:r>
            <a:r>
              <a:rPr lang="en-US" sz="3800" dirty="0" smtClean="0">
                <a:cs typeface="Arial" panose="020B0604020202020204" pitchFamily="34" charset="0"/>
              </a:rPr>
              <a:t>1</a:t>
            </a:r>
            <a:endParaRPr lang="en-US" sz="3800" baseline="30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922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1 - </a:t>
            </a:r>
            <a:r>
              <a:rPr lang="en-US" dirty="0">
                <a:latin typeface="arial" panose="020B0604020202020204" pitchFamily="34" charset="0"/>
              </a:rPr>
              <a:t>Strengthen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45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13</a:t>
                </a:r>
                <a:r>
                  <a:rPr lang="en-US" sz="2800" dirty="0"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13</a:t>
                </a:r>
                <a:r>
                  <a:rPr lang="en-US" sz="2800" baseline="30000" dirty="0" smtClean="0">
                    <a:cs typeface="Arial" panose="020B0604020202020204" pitchFamily="34" charset="0"/>
                  </a:rPr>
                  <a:t/>
                </a:r>
                <a:br>
                  <a:rPr lang="en-US" sz="2800" baseline="30000" dirty="0" smtClean="0">
                    <a:cs typeface="Arial" panose="020B0604020202020204" pitchFamily="34" charset="0"/>
                  </a:rPr>
                </a:b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8</a:t>
                </a:r>
                <a:r>
                  <a:rPr lang="en-US" sz="2800" dirty="0"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5         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9         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iv.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12</a:t>
                </a:r>
                <a:br>
                  <a:rPr lang="en-US" sz="2800" dirty="0" smtClean="0"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c.</a:t>
                </a:r>
                <a:r>
                  <a:rPr lang="en-US" sz="2800" dirty="0" smtClean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8</a:t>
                </a:r>
                <a:r>
                  <a:rPr lang="en-US" sz="2800" dirty="0"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8</a:t>
                </a:r>
                <a:r>
                  <a:rPr lang="en-US" sz="2800" dirty="0">
                    <a:cs typeface="Arial" panose="020B0604020202020204" pitchFamily="34" charset="0"/>
                  </a:rPr>
                  <a:t/>
                </a:r>
                <a:br>
                  <a:rPr lang="en-US" sz="2800" dirty="0"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d.</a:t>
                </a:r>
                <a:r>
                  <a:rPr lang="en-US" sz="2800" dirty="0" smtClean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5</a:t>
                </a:r>
                <a:r>
                  <a:rPr lang="en-US" sz="2800" dirty="0"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3         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10       </a:t>
                </a: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iv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2</a:t>
                </a:r>
                <a:r>
                  <a:rPr lang="en-US" sz="2800" dirty="0">
                    <a:cs typeface="Arial" panose="020B0604020202020204" pitchFamily="34" charset="0"/>
                  </a:rPr>
                  <a:t/>
                </a:r>
                <a:br>
                  <a:rPr lang="en-US" sz="2800" dirty="0"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e.</a:t>
                </a:r>
                <a:r>
                  <a:rPr lang="en-US" sz="2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en-US" sz="2800" dirty="0" smtClean="0">
                    <a:cs typeface="Arial" panose="020B0604020202020204" pitchFamily="34" charset="0"/>
                  </a:rPr>
                  <a:t> = 2</a:t>
                </a:r>
                <a:endParaRPr lang="en-US" sz="2800" baseline="30000" dirty="0">
                  <a:cs typeface="Arial" panose="020B0604020202020204" pitchFamily="34" charset="0"/>
                </a:endParaRP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4</a:t>
                </a:r>
                <a:r>
                  <a:rPr lang="en-US" sz="2800" dirty="0"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16</a:t>
                </a:r>
                <a:r>
                  <a:rPr lang="en-US" sz="2800" baseline="30000" dirty="0">
                    <a:cs typeface="Arial" panose="020B0604020202020204" pitchFamily="34" charset="0"/>
                  </a:rPr>
                  <a:t/>
                </a:r>
                <a:br>
                  <a:rPr lang="en-US" sz="2800" baseline="30000" dirty="0">
                    <a:cs typeface="Arial" panose="020B0604020202020204" pitchFamily="34" charset="0"/>
                  </a:rPr>
                </a:b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25</a:t>
                </a:r>
                <a:r>
                  <a:rPr lang="en-US" sz="2800" dirty="0"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9         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100         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iv.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2</a:t>
                </a:r>
                <a:r>
                  <a:rPr lang="en-US" sz="2800" baseline="30000" dirty="0" smtClean="0">
                    <a:cs typeface="Arial" panose="020B0604020202020204" pitchFamily="34" charset="0"/>
                  </a:rPr>
                  <a:t>-1</a:t>
                </a:r>
                <a:r>
                  <a:rPr lang="en-US" sz="2800" dirty="0">
                    <a:cs typeface="Arial" panose="020B0604020202020204" pitchFamily="34" charset="0"/>
                  </a:rPr>
                  <a:t/>
                </a:r>
                <a:br>
                  <a:rPr lang="en-US" sz="2800" dirty="0">
                    <a:cs typeface="Arial" panose="020B0604020202020204" pitchFamily="34" charset="0"/>
                  </a:rPr>
                </a:b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c.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8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cs typeface="Arial" panose="020B0604020202020204" pitchFamily="34" charset="0"/>
                  </a:rPr>
                  <a:t>10</a:t>
                </a:r>
                <a:r>
                  <a:rPr lang="en-US" sz="2800" baseline="30000" dirty="0" smtClean="0">
                    <a:cs typeface="Arial" panose="020B0604020202020204" pitchFamily="34" charset="0"/>
                  </a:rPr>
                  <a:t>-5</a:t>
                </a:r>
                <a:r>
                  <a:rPr lang="en-US" sz="2800" dirty="0" smtClean="0"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iii.</a:t>
                </a:r>
                <a:r>
                  <a:rPr lang="en-US" sz="2800" dirty="0" smtClean="0">
                    <a:cs typeface="Arial" panose="020B0604020202020204" pitchFamily="34" charset="0"/>
                  </a:rPr>
                  <a:t> 2</a:t>
                </a:r>
                <a:r>
                  <a:rPr lang="en-US" sz="2800" baseline="30000" dirty="0" smtClean="0">
                    <a:cs typeface="Arial" panose="020B0604020202020204" pitchFamily="34" charset="0"/>
                  </a:rPr>
                  <a:t>-1</a:t>
                </a:r>
                <a:r>
                  <a:rPr lang="en-US" sz="2800" baseline="30000" dirty="0">
                    <a:cs typeface="Arial" panose="020B0604020202020204" pitchFamily="34" charset="0"/>
                  </a:rPr>
                  <a:t/>
                </a:r>
                <a:br>
                  <a:rPr lang="en-US" sz="2800" baseline="30000" dirty="0">
                    <a:cs typeface="Arial" panose="020B0604020202020204" pitchFamily="34" charset="0"/>
                  </a:rPr>
                </a:br>
                <a:r>
                  <a:rPr lang="en-US" sz="2800" dirty="0" smtClean="0">
                    <a:cs typeface="Arial" panose="020B0604020202020204" pitchFamily="34" charset="0"/>
                  </a:rPr>
                  <a:t>    </a:t>
                </a: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iv.</a:t>
                </a:r>
                <a:r>
                  <a:rPr lang="en-US" sz="2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1/3</m:t>
                        </m:r>
                      </m:den>
                    </m:f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v.</a:t>
                </a:r>
                <a:r>
                  <a:rPr lang="en-US" sz="2800" dirty="0" smtClean="0"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800" dirty="0">
                    <a:cs typeface="Arial" panose="020B0604020202020204" pitchFamily="34" charset="0"/>
                  </a:rPr>
                  <a:t/>
                </a:r>
                <a:br>
                  <a:rPr lang="en-US" sz="2800" dirty="0"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2800" dirty="0" smtClean="0"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ii.</a:t>
                </a:r>
                <a:r>
                  <a:rPr 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Arial" panose="020B0604020202020204" pitchFamily="34" charset="0"/>
                  </a:rPr>
                  <a:t>          </a:t>
                </a: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iii.</a:t>
                </a:r>
                <a:r>
                  <a:rPr lang="en-US" sz="2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Arial" panose="020B0604020202020204" pitchFamily="34" charset="0"/>
                  </a:rPr>
                  <a:t>	      </a:t>
                </a:r>
                <a:r>
                  <a:rPr lang="en-US" sz="2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iv.</a:t>
                </a:r>
                <a:r>
                  <a:rPr lang="en-US" sz="2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45914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119" b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0806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1 - </a:t>
            </a:r>
            <a:r>
              <a:rPr lang="en-US" dirty="0">
                <a:latin typeface="arial" panose="020B0604020202020204" pitchFamily="34" charset="0"/>
              </a:rPr>
              <a:t>Strengthen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61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</a:t>
                </a:r>
                <a:r>
                  <a:rPr lang="en-US" sz="3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cs typeface="Arial" panose="020B0604020202020204" pitchFamily="34" charset="0"/>
                  </a:rPr>
                  <a:t> 50 </a:t>
                </a:r>
                <a:r>
                  <a:rPr lang="en-US" sz="3200" dirty="0">
                    <a:cs typeface="Arial" panose="020B0604020202020204" pitchFamily="34" charset="0"/>
                  </a:rPr>
                  <a:t>= 25 x 2 </a:t>
                </a:r>
                <a:r>
                  <a:rPr lang="en-US" sz="3200" dirty="0" smtClean="0">
                    <a:cs typeface="Arial" panose="020B0604020202020204" pitchFamily="34" charset="0"/>
                  </a:rPr>
                  <a:t>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US" sz="3200" dirty="0" smtClean="0"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3200" dirty="0" smtClean="0"/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/>
                  <a:t> 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/>
              </a:p>
              <a:p>
                <a:pPr marL="1208088" lvl="1" indent="-517525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3200" dirty="0" smtClean="0">
                    <a:cs typeface="Arial" panose="020B0604020202020204" pitchFamily="34" charset="0"/>
                  </a:rPr>
                  <a:t>84 </a:t>
                </a:r>
                <a:r>
                  <a:rPr lang="en-US" sz="3200" dirty="0">
                    <a:cs typeface="Arial" panose="020B0604020202020204" pitchFamily="34" charset="0"/>
                  </a:rPr>
                  <a:t>= </a:t>
                </a:r>
                <a:r>
                  <a:rPr lang="en-US" sz="3200" dirty="0" smtClean="0">
                    <a:cs typeface="Arial" panose="020B0604020202020204" pitchFamily="34" charset="0"/>
                  </a:rPr>
                  <a:t>4 </a:t>
                </a:r>
                <a:r>
                  <a:rPr lang="en-US" sz="3200" dirty="0">
                    <a:cs typeface="Arial" panose="020B0604020202020204" pitchFamily="34" charset="0"/>
                  </a:rPr>
                  <a:t>x </a:t>
                </a:r>
                <a:r>
                  <a:rPr lang="en-US" sz="3200" dirty="0" smtClean="0">
                    <a:cs typeface="Arial" panose="020B0604020202020204" pitchFamily="34" charset="0"/>
                  </a:rPr>
                  <a:t>21 </a:t>
                </a:r>
                <a:r>
                  <a:rPr lang="en-US" sz="3200" dirty="0">
                    <a:cs typeface="Arial" panose="020B0604020202020204" pitchFamily="34" charset="0"/>
                  </a:rPr>
                  <a:t>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84</m:t>
                        </m:r>
                      </m:e>
                    </m:rad>
                  </m:oMath>
                </a14:m>
                <a:r>
                  <a:rPr lang="en-US" sz="3200" dirty="0"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3200" dirty="0"/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3200" dirty="0"/>
                  <a:t> = </a:t>
                </a:r>
                <a:r>
                  <a:rPr lang="en-US" sz="3200" dirty="0" smtClean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 smtClean="0"/>
              </a:p>
              <a:p>
                <a:pPr marL="1208088" lvl="1" indent="-517525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036888" algn="l"/>
                    <a:tab pos="5830888" algn="l"/>
                    <a:tab pos="6797675" algn="l"/>
                  </a:tabLst>
                </a:pPr>
                <a:r>
                  <a:rPr lang="en-US" sz="3200" dirty="0" smtClean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200" dirty="0" smtClean="0"/>
                  <a:t> 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e.</a:t>
                </a:r>
                <a:r>
                  <a:rPr lang="en-US" sz="3200" dirty="0" smtClean="0"/>
                  <a:t> 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 smtClean="0"/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795588" algn="l"/>
                    <a:tab pos="4865688" algn="l"/>
                    <a:tab pos="652145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200" dirty="0" smtClean="0"/>
                  <a:t>  4       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200" dirty="0" smtClean="0"/>
                  <a:t> 25      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200" dirty="0" smtClean="0"/>
                  <a:t> 17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200" dirty="0" smtClean="0"/>
                  <a:t> 21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2795588" algn="l"/>
                    <a:tab pos="4865688" algn="l"/>
                    <a:tab pos="652145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/>
                  <a:t>      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/>
                  <a:t>       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>
                  <a:buClr>
                    <a:srgbClr val="C00000"/>
                  </a:buClr>
                  <a:tabLst>
                    <a:tab pos="2795588" algn="l"/>
                    <a:tab pos="4865688" algn="l"/>
                    <a:tab pos="6521450" algn="l"/>
                  </a:tabLst>
                </a:pPr>
                <a:r>
                  <a:rPr lang="en-US" sz="3200" b="1" dirty="0" smtClean="0">
                    <a:solidFill>
                      <a:srgbClr val="0070C0"/>
                    </a:solidFill>
                  </a:rPr>
                  <a:t>Standard Form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/>
                  <a:tabLst>
                    <a:tab pos="2795588" algn="l"/>
                    <a:tab pos="4865688" algn="l"/>
                    <a:tab pos="652145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200" dirty="0" smtClean="0"/>
                  <a:t> Yes</a:t>
                </a:r>
              </a:p>
              <a:p>
                <a:pPr marL="1147763" lvl="1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95588" algn="l"/>
                    <a:tab pos="4865688" algn="l"/>
                    <a:tab pos="6521450" algn="l"/>
                  </a:tabLst>
                </a:pPr>
                <a:r>
                  <a:rPr lang="en-US" sz="3200" dirty="0" smtClean="0"/>
                  <a:t>No; 32 is not between 1 and 10</a:t>
                </a:r>
              </a:p>
              <a:p>
                <a:pPr marL="1147763" lvl="1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95588" algn="l"/>
                    <a:tab pos="4865688" algn="l"/>
                    <a:tab pos="6521450" algn="l"/>
                  </a:tabLst>
                </a:pPr>
                <a:r>
                  <a:rPr lang="en-US" sz="3200" dirty="0" smtClean="0"/>
                  <a:t>No; cannot have millions</a:t>
                </a:r>
              </a:p>
              <a:p>
                <a:pPr marL="1147763" lvl="1" indent="-457200"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95588" algn="l"/>
                    <a:tab pos="4865688" algn="l"/>
                    <a:tab pos="6521450" algn="l"/>
                  </a:tabLst>
                </a:pPr>
                <a:r>
                  <a:rPr lang="en-US" sz="3200" dirty="0" smtClean="0"/>
                  <a:t>No; 0.8 is not between 1 and 10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61560"/>
              </a:xfrm>
              <a:prstGeom prst="rect">
                <a:avLst/>
              </a:prstGeom>
              <a:blipFill rotWithShape="0">
                <a:blip r:embed="rId4"/>
                <a:stretch>
                  <a:fillRect l="-1778" t="-558" b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3636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8955"/>
            <a:ext cx="7704856" cy="648072"/>
          </a:xfrm>
        </p:spPr>
        <p:txBody>
          <a:bodyPr>
            <a:noAutofit/>
          </a:bodyPr>
          <a:lstStyle/>
          <a:p>
            <a:r>
              <a:rPr lang="en-GB" dirty="0" smtClean="0"/>
              <a:t>1 - </a:t>
            </a:r>
            <a:r>
              <a:rPr lang="en-US" dirty="0" smtClean="0">
                <a:latin typeface="arial" panose="020B0604020202020204" pitchFamily="34" charset="0"/>
              </a:rPr>
              <a:t>Strengthen</a:t>
            </a:r>
            <a:endParaRPr lang="en-GB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buClr>
                <a:srgbClr val="C00000"/>
              </a:buClr>
              <a:buFont typeface="+mj-lt"/>
              <a:buAutoNum type="arabicPeriod" startAt="2"/>
              <a:tabLst>
                <a:tab pos="4624388" algn="l"/>
              </a:tabLst>
            </a:pPr>
            <a:r>
              <a:rPr lang="en-US" sz="4400" dirty="0" smtClean="0">
                <a:solidFill>
                  <a:srgbClr val="C00000"/>
                </a:solidFill>
              </a:rPr>
              <a:t>a.</a:t>
            </a:r>
            <a:r>
              <a:rPr lang="en-US" sz="4400" dirty="0" smtClean="0"/>
              <a:t> 6.8 x 10</a:t>
            </a:r>
            <a:r>
              <a:rPr lang="en-US" sz="4400" baseline="30000" dirty="0" smtClean="0"/>
              <a:t>4</a:t>
            </a:r>
            <a:r>
              <a:rPr lang="en-US" sz="4400" dirty="0" smtClean="0"/>
              <a:t> 	</a:t>
            </a:r>
            <a:r>
              <a:rPr lang="en-US" sz="4400" dirty="0" smtClean="0">
                <a:solidFill>
                  <a:srgbClr val="C00000"/>
                </a:solidFill>
              </a:rPr>
              <a:t>b.</a:t>
            </a:r>
            <a:r>
              <a:rPr lang="en-US" sz="4400" dirty="0" smtClean="0"/>
              <a:t> 9.4 x 10</a:t>
            </a:r>
            <a:r>
              <a:rPr lang="en-US" sz="4400" baseline="30000" dirty="0" smtClean="0"/>
              <a:t>7</a:t>
            </a:r>
            <a:r>
              <a:rPr lang="en-US" sz="4400" dirty="0"/>
              <a:t>	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C00000"/>
                </a:solidFill>
              </a:rPr>
              <a:t>c.</a:t>
            </a:r>
            <a:r>
              <a:rPr lang="en-US" sz="4400" dirty="0" smtClean="0"/>
              <a:t> 8.01 x 10</a:t>
            </a:r>
            <a:r>
              <a:rPr lang="en-US" sz="4400" baseline="30000" dirty="0" smtClean="0"/>
              <a:t>5</a:t>
            </a:r>
            <a:r>
              <a:rPr lang="en-US" sz="4400" dirty="0" smtClean="0"/>
              <a:t>	</a:t>
            </a:r>
            <a:r>
              <a:rPr lang="en-US" sz="4400" dirty="0" smtClean="0">
                <a:solidFill>
                  <a:srgbClr val="C00000"/>
                </a:solidFill>
              </a:rPr>
              <a:t>d.</a:t>
            </a:r>
            <a:r>
              <a:rPr lang="en-US" sz="4400" dirty="0" smtClean="0"/>
              <a:t>  4 </a:t>
            </a:r>
            <a:r>
              <a:rPr lang="en-US" sz="4400" dirty="0"/>
              <a:t>x </a:t>
            </a:r>
            <a:r>
              <a:rPr lang="en-US" sz="4400" dirty="0" smtClean="0"/>
              <a:t>10</a:t>
            </a:r>
            <a:r>
              <a:rPr lang="en-US" sz="4400" baseline="30000" dirty="0" smtClean="0"/>
              <a:t>-6</a:t>
            </a:r>
            <a:r>
              <a:rPr lang="en-US" sz="4400" dirty="0" smtClean="0"/>
              <a:t> </a:t>
            </a:r>
            <a:r>
              <a:rPr lang="en-US" sz="4400" dirty="0"/>
              <a:t>	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C00000"/>
                </a:solidFill>
              </a:rPr>
              <a:t>e.</a:t>
            </a:r>
            <a:r>
              <a:rPr lang="en-US" sz="4400" dirty="0" smtClean="0"/>
              <a:t> 3.9 </a:t>
            </a:r>
            <a:r>
              <a:rPr lang="en-US" sz="4400" dirty="0"/>
              <a:t>x </a:t>
            </a:r>
            <a:r>
              <a:rPr lang="en-US" sz="4400" dirty="0" smtClean="0"/>
              <a:t>10</a:t>
            </a:r>
            <a:r>
              <a:rPr lang="en-US" sz="4400" baseline="30000" dirty="0" smtClean="0"/>
              <a:t>-3</a:t>
            </a:r>
            <a:r>
              <a:rPr lang="en-US" sz="4400" dirty="0"/>
              <a:t>	</a:t>
            </a:r>
            <a:r>
              <a:rPr lang="en-US" sz="4400" dirty="0" smtClean="0">
                <a:solidFill>
                  <a:srgbClr val="C00000"/>
                </a:solidFill>
              </a:rPr>
              <a:t>f.</a:t>
            </a:r>
            <a:r>
              <a:rPr lang="en-US" sz="4400" dirty="0" smtClean="0"/>
              <a:t>  5.3 </a:t>
            </a:r>
            <a:r>
              <a:rPr lang="en-US" sz="4400" dirty="0"/>
              <a:t>x </a:t>
            </a:r>
            <a:r>
              <a:rPr lang="en-US" sz="4400" dirty="0" smtClean="0"/>
              <a:t>10</a:t>
            </a:r>
            <a:r>
              <a:rPr lang="en-US" sz="4400" baseline="30000" dirty="0" smtClean="0"/>
              <a:t>-8</a:t>
            </a:r>
          </a:p>
          <a:p>
            <a:pPr marL="690563" indent="-690563">
              <a:buClr>
                <a:srgbClr val="C00000"/>
              </a:buClr>
              <a:buFont typeface="+mj-lt"/>
              <a:buAutoNum type="arabicPeriod" startAt="2"/>
              <a:tabLst>
                <a:tab pos="4624388" algn="l"/>
              </a:tabLst>
            </a:pPr>
            <a:r>
              <a:rPr lang="en-US" sz="4400" dirty="0">
                <a:solidFill>
                  <a:srgbClr val="C00000"/>
                </a:solidFill>
              </a:rPr>
              <a:t>a.</a:t>
            </a:r>
            <a:r>
              <a:rPr lang="en-US" sz="4400" dirty="0"/>
              <a:t> </a:t>
            </a:r>
            <a:r>
              <a:rPr lang="en-US" sz="4400" dirty="0" smtClean="0"/>
              <a:t>8 </a:t>
            </a:r>
            <a:r>
              <a:rPr lang="en-US" sz="4400" dirty="0"/>
              <a:t>x </a:t>
            </a:r>
            <a:r>
              <a:rPr lang="en-US" sz="4400" dirty="0" smtClean="0"/>
              <a:t>10</a:t>
            </a:r>
            <a:r>
              <a:rPr lang="en-US" sz="4400" baseline="30000" dirty="0" smtClean="0"/>
              <a:t>9</a:t>
            </a:r>
            <a:r>
              <a:rPr lang="en-US" sz="4400" dirty="0" smtClean="0"/>
              <a:t> </a:t>
            </a:r>
            <a:r>
              <a:rPr lang="en-US" sz="4400" dirty="0"/>
              <a:t>	</a:t>
            </a:r>
            <a:r>
              <a:rPr lang="en-US" sz="4400" dirty="0">
                <a:solidFill>
                  <a:srgbClr val="C00000"/>
                </a:solidFill>
              </a:rPr>
              <a:t>b.</a:t>
            </a:r>
            <a:r>
              <a:rPr lang="en-US" sz="4400" dirty="0"/>
              <a:t> </a:t>
            </a:r>
            <a:r>
              <a:rPr lang="en-US" sz="4400" dirty="0" smtClean="0"/>
              <a:t>6 </a:t>
            </a:r>
            <a:r>
              <a:rPr lang="en-US" sz="4400" dirty="0"/>
              <a:t>x </a:t>
            </a:r>
            <a:r>
              <a:rPr lang="en-US" sz="4400" dirty="0" smtClean="0"/>
              <a:t>10</a:t>
            </a:r>
            <a:r>
              <a:rPr lang="en-US" sz="4400" baseline="30000" dirty="0" smtClean="0"/>
              <a:t>14</a:t>
            </a:r>
            <a:r>
              <a:rPr lang="en-US" sz="4400" dirty="0"/>
              <a:t>	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C00000"/>
                </a:solidFill>
              </a:rPr>
              <a:t>c</a:t>
            </a:r>
            <a:r>
              <a:rPr lang="en-US" sz="4400" dirty="0">
                <a:solidFill>
                  <a:srgbClr val="C00000"/>
                </a:solidFill>
              </a:rPr>
              <a:t>.</a:t>
            </a:r>
            <a:r>
              <a:rPr lang="en-US" sz="4400" dirty="0"/>
              <a:t> </a:t>
            </a:r>
            <a:r>
              <a:rPr lang="en-US" sz="4400" dirty="0" smtClean="0"/>
              <a:t>6 </a:t>
            </a:r>
            <a:r>
              <a:rPr lang="en-US" sz="4400" dirty="0"/>
              <a:t>x </a:t>
            </a:r>
            <a:r>
              <a:rPr lang="en-US" sz="4400" dirty="0" smtClean="0"/>
              <a:t>10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	</a:t>
            </a:r>
            <a:r>
              <a:rPr lang="en-US" sz="4400" dirty="0" smtClean="0">
                <a:solidFill>
                  <a:srgbClr val="C00000"/>
                </a:solidFill>
              </a:rPr>
              <a:t>d</a:t>
            </a:r>
            <a:r>
              <a:rPr lang="en-US" sz="4400" dirty="0">
                <a:solidFill>
                  <a:srgbClr val="C00000"/>
                </a:solidFill>
              </a:rPr>
              <a:t>.</a:t>
            </a:r>
            <a:r>
              <a:rPr lang="en-US" sz="4400" dirty="0"/>
              <a:t>  </a:t>
            </a:r>
            <a:r>
              <a:rPr lang="en-US" sz="4400" dirty="0" smtClean="0"/>
              <a:t>4.8 </a:t>
            </a:r>
            <a:r>
              <a:rPr lang="en-US" sz="4400" dirty="0"/>
              <a:t>x </a:t>
            </a:r>
            <a:r>
              <a:rPr lang="en-US" sz="4400" dirty="0" smtClean="0"/>
              <a:t>10</a:t>
            </a:r>
            <a:r>
              <a:rPr lang="en-US" sz="4400" baseline="30000" dirty="0" smtClean="0"/>
              <a:t>13</a:t>
            </a:r>
            <a:r>
              <a:rPr lang="en-US" sz="4400" dirty="0" smtClean="0"/>
              <a:t> </a:t>
            </a:r>
            <a:r>
              <a:rPr lang="en-US" sz="4400" dirty="0"/>
              <a:t>	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C00000"/>
                </a:solidFill>
              </a:rPr>
              <a:t>e</a:t>
            </a:r>
            <a:r>
              <a:rPr lang="en-US" sz="4400" dirty="0">
                <a:solidFill>
                  <a:srgbClr val="C00000"/>
                </a:solidFill>
              </a:rPr>
              <a:t>.</a:t>
            </a:r>
            <a:r>
              <a:rPr lang="en-US" sz="4400" dirty="0"/>
              <a:t> </a:t>
            </a:r>
            <a:r>
              <a:rPr lang="en-US" sz="4400" dirty="0" smtClean="0"/>
              <a:t>5.6 </a:t>
            </a:r>
            <a:r>
              <a:rPr lang="en-US" sz="4400" dirty="0"/>
              <a:t>x </a:t>
            </a:r>
            <a:r>
              <a:rPr lang="en-US" sz="4400" dirty="0" smtClean="0"/>
              <a:t>10</a:t>
            </a:r>
            <a:r>
              <a:rPr lang="en-US" sz="4400" baseline="30000" dirty="0" smtClean="0"/>
              <a:t>10</a:t>
            </a:r>
            <a:r>
              <a:rPr lang="en-US" sz="4400" dirty="0"/>
              <a:t>	</a:t>
            </a:r>
            <a:r>
              <a:rPr lang="en-US" sz="4400" dirty="0">
                <a:solidFill>
                  <a:srgbClr val="C00000"/>
                </a:solidFill>
              </a:rPr>
              <a:t>f.</a:t>
            </a:r>
            <a:r>
              <a:rPr lang="en-US" sz="4400" dirty="0"/>
              <a:t>  </a:t>
            </a:r>
            <a:r>
              <a:rPr lang="en-US" sz="4400" dirty="0" smtClean="0"/>
              <a:t>4.8 </a:t>
            </a:r>
            <a:r>
              <a:rPr lang="en-US" sz="4400" dirty="0"/>
              <a:t>x </a:t>
            </a:r>
            <a:r>
              <a:rPr lang="en-US" sz="4400" dirty="0" smtClean="0"/>
              <a:t>10</a:t>
            </a:r>
            <a:r>
              <a:rPr lang="en-US" sz="4400" baseline="30000" dirty="0" smtClean="0"/>
              <a:t>-5</a:t>
            </a:r>
            <a:endParaRPr lang="en-US" sz="4400" baseline="30000" dirty="0"/>
          </a:p>
          <a:p>
            <a:pPr marL="690563" indent="-690563">
              <a:buClr>
                <a:srgbClr val="C00000"/>
              </a:buClr>
              <a:buFont typeface="+mj-lt"/>
              <a:buAutoNum type="arabicPeriod" startAt="2"/>
              <a:tabLst>
                <a:tab pos="4227513" algn="l"/>
              </a:tabLst>
            </a:pPr>
            <a:r>
              <a:rPr lang="en-US" sz="4400" dirty="0">
                <a:solidFill>
                  <a:srgbClr val="C00000"/>
                </a:solidFill>
              </a:rPr>
              <a:t>a.</a:t>
            </a:r>
            <a:r>
              <a:rPr lang="en-US" sz="4400" dirty="0"/>
              <a:t>  </a:t>
            </a:r>
            <a:r>
              <a:rPr lang="en-US" sz="4400" dirty="0" smtClean="0"/>
              <a:t>20,000, 0.013 </a:t>
            </a:r>
            <a:r>
              <a:rPr lang="en-US" sz="4400" dirty="0"/>
              <a:t>	</a:t>
            </a:r>
            <a:br>
              <a:rPr lang="en-US" sz="4400" dirty="0"/>
            </a:br>
            <a:r>
              <a:rPr lang="en-US" sz="4400" dirty="0" smtClean="0">
                <a:solidFill>
                  <a:srgbClr val="C00000"/>
                </a:solidFill>
              </a:rPr>
              <a:t>b</a:t>
            </a:r>
            <a:r>
              <a:rPr lang="en-US" sz="4400" dirty="0">
                <a:solidFill>
                  <a:srgbClr val="C00000"/>
                </a:solidFill>
              </a:rPr>
              <a:t>.</a:t>
            </a:r>
            <a:r>
              <a:rPr lang="en-US" sz="4400" dirty="0"/>
              <a:t> </a:t>
            </a:r>
            <a:r>
              <a:rPr lang="en-US" sz="4400" dirty="0" smtClean="0"/>
              <a:t>25,000.013</a:t>
            </a:r>
          </a:p>
        </p:txBody>
      </p:sp>
    </p:spTree>
    <p:extLst>
      <p:ext uri="{BB962C8B-B14F-4D97-AF65-F5344CB8AC3E}">
        <p14:creationId xmlns:p14="http://schemas.microsoft.com/office/powerpoint/2010/main" val="30148862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8955"/>
            <a:ext cx="7704856" cy="648072"/>
          </a:xfrm>
        </p:spPr>
        <p:txBody>
          <a:bodyPr>
            <a:noAutofit/>
          </a:bodyPr>
          <a:lstStyle/>
          <a:p>
            <a:r>
              <a:rPr lang="en-US" sz="4800" dirty="0" smtClean="0"/>
              <a:t>1 - Extend</a:t>
            </a:r>
            <a:endParaRPr lang="en-GB" sz="48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C00000"/>
              </a:buClr>
              <a:buFont typeface="+mj-lt"/>
              <a:buAutoNum type="arabicPeriod"/>
              <a:tabLst>
                <a:tab pos="4624388" algn="l"/>
              </a:tabLst>
            </a:pPr>
            <a:r>
              <a:rPr lang="en-US" sz="4000" dirty="0" smtClean="0">
                <a:solidFill>
                  <a:srgbClr val="C00000"/>
                </a:solidFill>
              </a:rPr>
              <a:t>a.</a:t>
            </a:r>
            <a:r>
              <a:rPr lang="en-US" sz="4000" dirty="0" smtClean="0"/>
              <a:t> Square A 	</a:t>
            </a:r>
            <a:r>
              <a:rPr lang="en-US" sz="4000" dirty="0" smtClean="0">
                <a:solidFill>
                  <a:srgbClr val="C00000"/>
                </a:solidFill>
              </a:rPr>
              <a:t>b.</a:t>
            </a:r>
            <a:r>
              <a:rPr lang="en-US" sz="4000" dirty="0" smtClean="0"/>
              <a:t> Square B</a:t>
            </a:r>
            <a:r>
              <a:rPr lang="en-US" sz="4000" dirty="0"/>
              <a:t>	</a:t>
            </a:r>
            <a:endParaRPr lang="en-US" sz="4000" baseline="30000" dirty="0" smtClean="0"/>
          </a:p>
          <a:p>
            <a:pPr marL="690563" indent="-690563">
              <a:buClr>
                <a:srgbClr val="C00000"/>
              </a:buClr>
              <a:buFont typeface="+mj-lt"/>
              <a:buAutoNum type="arabicPeriod"/>
              <a:tabLst>
                <a:tab pos="4624388" algn="l"/>
              </a:tabLst>
            </a:pPr>
            <a:r>
              <a:rPr lang="en-US" sz="4000" dirty="0" smtClean="0"/>
              <a:t>27 = 3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; (3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= 36</a:t>
            </a:r>
            <a:br>
              <a:rPr lang="en-US" sz="4000" dirty="0" smtClean="0"/>
            </a:br>
            <a:r>
              <a:rPr lang="en-US" sz="4000" dirty="0" smtClean="0"/>
              <a:t>9 = 3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; (3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 = 36</a:t>
            </a:r>
            <a:endParaRPr lang="en-US" sz="4000" baseline="30000" dirty="0"/>
          </a:p>
          <a:p>
            <a:pPr marL="690563" indent="-690563">
              <a:buClr>
                <a:srgbClr val="C00000"/>
              </a:buClr>
              <a:buFont typeface="+mj-lt"/>
              <a:buAutoNum type="arabicPeriod"/>
              <a:tabLst>
                <a:tab pos="4227513" algn="l"/>
              </a:tabLst>
            </a:pPr>
            <a:r>
              <a:rPr lang="en-US" sz="4000" dirty="0" smtClean="0"/>
              <a:t>36 and 108</a:t>
            </a:r>
          </a:p>
          <a:p>
            <a:pPr marL="690563" indent="-690563">
              <a:buClr>
                <a:srgbClr val="C00000"/>
              </a:buClr>
              <a:buFont typeface="+mj-lt"/>
              <a:buAutoNum type="arabicPeriod"/>
              <a:tabLst>
                <a:tab pos="1311275" algn="l"/>
                <a:tab pos="4227513" algn="l"/>
              </a:tabLst>
            </a:pPr>
            <a:r>
              <a:rPr lang="en-US" sz="4000" dirty="0" smtClean="0"/>
              <a:t>a. 48 = 2 x 2 x 2 x 2 x 3</a:t>
            </a:r>
            <a:br>
              <a:rPr lang="en-US" sz="4000" dirty="0" smtClean="0"/>
            </a:br>
            <a:r>
              <a:rPr lang="en-US" sz="4000" dirty="0" smtClean="0"/>
              <a:t>	90 = 2 x 3 x 5 x 5</a:t>
            </a:r>
            <a:br>
              <a:rPr lang="en-US" sz="4000" dirty="0" smtClean="0"/>
            </a:br>
            <a:r>
              <a:rPr lang="en-US" sz="4000" dirty="0" smtClean="0"/>
              <a:t>	150 = 2 x 3 x 5 x 5</a:t>
            </a:r>
          </a:p>
          <a:p>
            <a:pPr marL="1200150" lvl="1" indent="-742950"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4227513" algn="l"/>
              </a:tabLst>
            </a:pPr>
            <a:r>
              <a:rPr lang="en-US" sz="4000" dirty="0" smtClean="0"/>
              <a:t>HCF = 6; LCM = 3600</a:t>
            </a:r>
          </a:p>
          <a:p>
            <a:pPr marL="742950" indent="-742950">
              <a:buClr>
                <a:srgbClr val="C00000"/>
              </a:buClr>
              <a:buFont typeface="+mj-lt"/>
              <a:buAutoNum type="arabicPeriod"/>
              <a:tabLst>
                <a:tab pos="1311275" algn="l"/>
                <a:tab pos="4227513" algn="l"/>
              </a:tabLst>
            </a:pPr>
            <a:r>
              <a:rPr lang="en-US" sz="4000" dirty="0" smtClean="0"/>
              <a:t>300 minutes = 5 hours</a:t>
            </a:r>
          </a:p>
        </p:txBody>
      </p:sp>
    </p:spTree>
    <p:extLst>
      <p:ext uri="{BB962C8B-B14F-4D97-AF65-F5344CB8AC3E}">
        <p14:creationId xmlns:p14="http://schemas.microsoft.com/office/powerpoint/2010/main" val="22117495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8955"/>
            <a:ext cx="7704856" cy="648072"/>
          </a:xfrm>
        </p:spPr>
        <p:txBody>
          <a:bodyPr>
            <a:noAutofit/>
          </a:bodyPr>
          <a:lstStyle/>
          <a:p>
            <a:r>
              <a:rPr lang="en-US" sz="4800" dirty="0" smtClean="0"/>
              <a:t>1 - Extend</a:t>
            </a:r>
            <a:endParaRPr lang="en-GB" sz="48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buClr>
                <a:srgbClr val="C00000"/>
              </a:buClr>
              <a:buFont typeface="+mj-lt"/>
              <a:buAutoNum type="arabicPeriod" startAt="6"/>
              <a:tabLst>
                <a:tab pos="1208088" algn="l"/>
                <a:tab pos="4624388" algn="l"/>
              </a:tabLst>
            </a:pPr>
            <a:r>
              <a:rPr lang="en-US" sz="4100" dirty="0" smtClean="0">
                <a:solidFill>
                  <a:srgbClr val="C00000"/>
                </a:solidFill>
              </a:rPr>
              <a:t>a.</a:t>
            </a:r>
            <a:r>
              <a:rPr lang="en-US" sz="4100" dirty="0" smtClean="0"/>
              <a:t> Numbers ending in zero are 	multiples of 10. 10 = 2 x 5.</a:t>
            </a:r>
          </a:p>
          <a:p>
            <a:pPr marL="1200150" lvl="1" indent="-579438">
              <a:buClr>
                <a:srgbClr val="C00000"/>
              </a:buClr>
              <a:buFont typeface="+mj-lt"/>
              <a:buAutoNum type="alphaLcPeriod" startAt="2"/>
              <a:tabLst>
                <a:tab pos="4624388" algn="l"/>
              </a:tabLst>
            </a:pPr>
            <a:r>
              <a:rPr lang="en-US" sz="4100" dirty="0" smtClean="0"/>
              <a:t>4      </a:t>
            </a:r>
          </a:p>
          <a:p>
            <a:pPr marL="1200150" lvl="1" indent="-579438">
              <a:buClr>
                <a:srgbClr val="C00000"/>
              </a:buClr>
              <a:buFont typeface="+mj-lt"/>
              <a:buAutoNum type="alphaLcPeriod" startAt="2"/>
              <a:tabLst>
                <a:tab pos="4624388" algn="l"/>
              </a:tabLst>
            </a:pPr>
            <a:r>
              <a:rPr lang="en-US" sz="4100" dirty="0" smtClean="0"/>
              <a:t>2</a:t>
            </a:r>
            <a:r>
              <a:rPr lang="en-US" sz="4100" baseline="30000" dirty="0" smtClean="0"/>
              <a:t>5</a:t>
            </a:r>
            <a:r>
              <a:rPr lang="en-US" sz="4100" dirty="0" smtClean="0"/>
              <a:t> x 9 x 5</a:t>
            </a:r>
            <a:r>
              <a:rPr lang="en-US" sz="4100" baseline="30000" dirty="0" smtClean="0"/>
              <a:t>5</a:t>
            </a:r>
            <a:r>
              <a:rPr lang="en-US" sz="4100" dirty="0" smtClean="0"/>
              <a:t> = 900,000 = 9 x 10</a:t>
            </a:r>
            <a:r>
              <a:rPr lang="en-US" sz="4100" baseline="30000" dirty="0" smtClean="0"/>
              <a:t>5</a:t>
            </a:r>
          </a:p>
          <a:p>
            <a:pPr marL="742950" indent="-579438">
              <a:buClr>
                <a:srgbClr val="C00000"/>
              </a:buClr>
              <a:buFont typeface="+mj-lt"/>
              <a:buAutoNum type="arabicPeriod" startAt="6"/>
              <a:tabLst>
                <a:tab pos="4227513" algn="l"/>
                <a:tab pos="5951538" algn="l"/>
              </a:tabLst>
            </a:pPr>
            <a:r>
              <a:rPr lang="en-US" sz="4100" dirty="0">
                <a:solidFill>
                  <a:srgbClr val="C00000"/>
                </a:solidFill>
              </a:rPr>
              <a:t>a.</a:t>
            </a:r>
            <a:r>
              <a:rPr lang="en-US" sz="4100" dirty="0"/>
              <a:t> </a:t>
            </a:r>
            <a:r>
              <a:rPr lang="en-US" sz="4100" dirty="0" smtClean="0"/>
              <a:t>2</a:t>
            </a:r>
            <a:r>
              <a:rPr lang="en-US" sz="4100" baseline="30000" dirty="0" smtClean="0"/>
              <a:t>8</a:t>
            </a:r>
            <a:r>
              <a:rPr lang="en-US" sz="4100" dirty="0" smtClean="0"/>
              <a:t> x 5</a:t>
            </a:r>
            <a:r>
              <a:rPr lang="en-US" sz="4100" baseline="30000" dirty="0" smtClean="0"/>
              <a:t>9</a:t>
            </a:r>
            <a:r>
              <a:rPr lang="en-US" sz="4100" dirty="0" smtClean="0"/>
              <a:t>	</a:t>
            </a:r>
            <a:r>
              <a:rPr lang="en-US" sz="4100" dirty="0" smtClean="0">
                <a:solidFill>
                  <a:srgbClr val="C00000"/>
                </a:solidFill>
              </a:rPr>
              <a:t>b</a:t>
            </a:r>
            <a:r>
              <a:rPr lang="en-US" sz="4100" dirty="0">
                <a:solidFill>
                  <a:srgbClr val="C00000"/>
                </a:solidFill>
              </a:rPr>
              <a:t>.</a:t>
            </a:r>
            <a:r>
              <a:rPr lang="en-US" sz="4100" dirty="0"/>
              <a:t> </a:t>
            </a:r>
            <a:r>
              <a:rPr lang="en-US" sz="4100" dirty="0" smtClean="0"/>
              <a:t>2</a:t>
            </a:r>
            <a:r>
              <a:rPr lang="en-US" sz="4100" baseline="30000" dirty="0" smtClean="0"/>
              <a:t>7</a:t>
            </a:r>
            <a:r>
              <a:rPr lang="en-US" sz="4100" dirty="0" smtClean="0"/>
              <a:t> x 3</a:t>
            </a:r>
            <a:r>
              <a:rPr lang="en-US" sz="4100" baseline="30000" dirty="0" smtClean="0"/>
              <a:t>6</a:t>
            </a:r>
            <a:r>
              <a:rPr lang="en-US" sz="4100" dirty="0" smtClean="0"/>
              <a:t> 	</a:t>
            </a:r>
            <a:br>
              <a:rPr lang="en-US" sz="4100" dirty="0" smtClean="0"/>
            </a:br>
            <a:r>
              <a:rPr lang="en-US" sz="4100" dirty="0" smtClean="0">
                <a:solidFill>
                  <a:srgbClr val="C00000"/>
                </a:solidFill>
              </a:rPr>
              <a:t>c</a:t>
            </a:r>
            <a:r>
              <a:rPr lang="en-US" sz="4100" dirty="0">
                <a:solidFill>
                  <a:srgbClr val="C00000"/>
                </a:solidFill>
              </a:rPr>
              <a:t>.</a:t>
            </a:r>
            <a:r>
              <a:rPr lang="en-US" sz="4100" dirty="0"/>
              <a:t> </a:t>
            </a:r>
            <a:r>
              <a:rPr lang="en-US" sz="4100" dirty="0" smtClean="0"/>
              <a:t>2</a:t>
            </a:r>
            <a:r>
              <a:rPr lang="en-US" sz="4100" baseline="30000" dirty="0" smtClean="0"/>
              <a:t>6</a:t>
            </a:r>
            <a:r>
              <a:rPr lang="en-US" sz="4100" dirty="0" smtClean="0"/>
              <a:t> x 3</a:t>
            </a:r>
            <a:r>
              <a:rPr lang="en-US" sz="4100" baseline="30000" dirty="0" smtClean="0"/>
              <a:t>5</a:t>
            </a:r>
            <a:r>
              <a:rPr lang="en-US" sz="4100" dirty="0" smtClean="0"/>
              <a:t> x 5</a:t>
            </a:r>
            <a:r>
              <a:rPr lang="en-US" sz="4100" baseline="30000" dirty="0" smtClean="0"/>
              <a:t>7</a:t>
            </a:r>
            <a:r>
              <a:rPr lang="en-US" sz="4100" dirty="0"/>
              <a:t>	</a:t>
            </a:r>
            <a:r>
              <a:rPr lang="en-US" sz="4100" dirty="0">
                <a:solidFill>
                  <a:srgbClr val="C00000"/>
                </a:solidFill>
              </a:rPr>
              <a:t>d.</a:t>
            </a:r>
            <a:r>
              <a:rPr lang="en-US" sz="4100" dirty="0"/>
              <a:t> </a:t>
            </a:r>
            <a:r>
              <a:rPr lang="en-US" sz="4100" dirty="0" smtClean="0"/>
              <a:t>2</a:t>
            </a:r>
            <a:r>
              <a:rPr lang="en-US" sz="4100" baseline="30000" dirty="0" smtClean="0"/>
              <a:t>10</a:t>
            </a:r>
            <a:r>
              <a:rPr lang="en-US" sz="4100" dirty="0" smtClean="0"/>
              <a:t> x 3</a:t>
            </a:r>
            <a:r>
              <a:rPr lang="en-US" sz="4100" baseline="30000" dirty="0" smtClean="0"/>
              <a:t>9</a:t>
            </a:r>
            <a:r>
              <a:rPr lang="en-US" sz="4100" dirty="0" smtClean="0"/>
              <a:t> x 5</a:t>
            </a:r>
            <a:r>
              <a:rPr lang="en-US" sz="4100" baseline="30000" dirty="0" smtClean="0"/>
              <a:t>7</a:t>
            </a:r>
            <a:endParaRPr lang="en-US" sz="4100" baseline="30000" dirty="0"/>
          </a:p>
          <a:p>
            <a:pPr marL="742950" indent="-579438">
              <a:buClr>
                <a:srgbClr val="C00000"/>
              </a:buClr>
              <a:buFont typeface="+mj-lt"/>
              <a:buAutoNum type="arabicPeriod" startAt="6"/>
              <a:tabLst>
                <a:tab pos="3484563" algn="l"/>
                <a:tab pos="5607050" algn="l"/>
              </a:tabLst>
            </a:pPr>
            <a:r>
              <a:rPr lang="en-US" sz="4100" dirty="0" smtClean="0"/>
              <a:t>625</a:t>
            </a:r>
          </a:p>
        </p:txBody>
      </p:sp>
    </p:spTree>
    <p:extLst>
      <p:ext uri="{BB962C8B-B14F-4D97-AF65-F5344CB8AC3E}">
        <p14:creationId xmlns:p14="http://schemas.microsoft.com/office/powerpoint/2010/main" val="7658063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8955"/>
            <a:ext cx="7704856" cy="648072"/>
          </a:xfrm>
        </p:spPr>
        <p:txBody>
          <a:bodyPr>
            <a:noAutofit/>
          </a:bodyPr>
          <a:lstStyle/>
          <a:p>
            <a:r>
              <a:rPr lang="en-US" sz="4800" dirty="0" smtClean="0"/>
              <a:t>1 - Extend</a:t>
            </a:r>
            <a:endParaRPr lang="en-GB" sz="48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10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08088" algn="l"/>
                    <a:tab pos="4348163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600" dirty="0" smtClean="0"/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US" sz="3600" dirty="0" smtClean="0"/>
                  <a:t> 120,536km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ii.</a:t>
                </a:r>
                <a:r>
                  <a:rPr lang="en-US" sz="3600" dirty="0" smtClean="0"/>
                  <a:t> 1.20536 x 10</a:t>
                </a:r>
                <a:r>
                  <a:rPr lang="en-US" sz="3600" baseline="30000" dirty="0" smtClean="0"/>
                  <a:t>5</a:t>
                </a:r>
                <a:r>
                  <a:rPr lang="en-US" sz="3600" dirty="0" smtClean="0"/>
                  <a:t>km</a:t>
                </a:r>
                <a:br>
                  <a:rPr lang="en-US" sz="3600" dirty="0" smtClean="0"/>
                </a:br>
                <a:r>
                  <a:rPr lang="en-US" sz="36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600" dirty="0" smtClean="0"/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3600" dirty="0">
                    <a:solidFill>
                      <a:srgbClr val="C00000"/>
                    </a:solidFill>
                  </a:rPr>
                  <a:t>.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227,900,000,000km	</a:t>
                </a:r>
                <a:br>
                  <a:rPr lang="en-US" sz="3600" dirty="0" smtClean="0"/>
                </a:br>
                <a:r>
                  <a:rPr lang="en-US" sz="3600" dirty="0" smtClean="0"/>
                  <a:t>   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ii</a:t>
                </a:r>
                <a:r>
                  <a:rPr lang="en-US" sz="3600" dirty="0">
                    <a:solidFill>
                      <a:srgbClr val="C00000"/>
                    </a:solidFill>
                  </a:rPr>
                  <a:t>.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2.279 </a:t>
                </a:r>
                <a:r>
                  <a:rPr lang="en-US" sz="3600" dirty="0"/>
                  <a:t>x </a:t>
                </a:r>
                <a:r>
                  <a:rPr lang="en-US" sz="3600" dirty="0" smtClean="0"/>
                  <a:t>10</a:t>
                </a:r>
                <a:r>
                  <a:rPr lang="en-US" sz="3600" baseline="30000" dirty="0" smtClean="0"/>
                  <a:t>11</a:t>
                </a:r>
                <a:r>
                  <a:rPr lang="en-US" sz="3600" dirty="0" smtClean="0"/>
                  <a:t>km</a:t>
                </a:r>
                <a:r>
                  <a:rPr lang="en-US" sz="3600" dirty="0"/>
                  <a:t/>
                </a:r>
                <a:br>
                  <a:rPr lang="en-US" sz="3600" dirty="0"/>
                </a:br>
                <a:r>
                  <a:rPr lang="en-US" sz="36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600" dirty="0" smtClean="0"/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3600" dirty="0">
                    <a:solidFill>
                      <a:srgbClr val="C00000"/>
                    </a:solidFill>
                  </a:rPr>
                  <a:t>.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0.000004m</a:t>
                </a:r>
                <a:r>
                  <a:rPr lang="en-US" sz="3600" dirty="0"/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ii.</a:t>
                </a:r>
                <a:r>
                  <a:rPr lang="en-US" sz="3600" dirty="0" smtClean="0"/>
                  <a:t>4 x 10</a:t>
                </a:r>
                <a:r>
                  <a:rPr lang="en-US" sz="3600" baseline="30000" dirty="0" smtClean="0"/>
                  <a:t>-6</a:t>
                </a:r>
                <a:r>
                  <a:rPr lang="en-US" sz="3600" dirty="0" smtClean="0"/>
                  <a:t>km</a:t>
                </a:r>
                <a:br>
                  <a:rPr lang="en-US" sz="3600" dirty="0" smtClean="0"/>
                </a:br>
                <a:r>
                  <a:rPr lang="en-US" sz="36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600" dirty="0" smtClean="0"/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3600" dirty="0">
                    <a:solidFill>
                      <a:srgbClr val="C00000"/>
                    </a:solidFill>
                  </a:rPr>
                  <a:t>.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0.000000001km</a:t>
                </a:r>
                <a:r>
                  <a:rPr lang="en-US" sz="3600" dirty="0"/>
                  <a:t>	</a:t>
                </a: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600" dirty="0" smtClean="0"/>
                  <a:t>   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ii</a:t>
                </a:r>
                <a:r>
                  <a:rPr lang="en-US" sz="3600" dirty="0">
                    <a:solidFill>
                      <a:srgbClr val="C00000"/>
                    </a:solidFill>
                  </a:rPr>
                  <a:t>.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1 </a:t>
                </a:r>
                <a:r>
                  <a:rPr lang="en-US" sz="3600" dirty="0"/>
                  <a:t>x </a:t>
                </a:r>
                <a:r>
                  <a:rPr lang="en-US" sz="3600" dirty="0" smtClean="0"/>
                  <a:t>10</a:t>
                </a:r>
                <a:r>
                  <a:rPr lang="en-US" sz="3600" baseline="30000" dirty="0" smtClean="0"/>
                  <a:t>-10</a:t>
                </a:r>
                <a:r>
                  <a:rPr lang="en-US" sz="3600" dirty="0" smtClean="0"/>
                  <a:t>km</a:t>
                </a:r>
                <a:endParaRPr lang="en-US" sz="3600" dirty="0"/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08088" algn="l"/>
                    <a:tab pos="4348163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600" dirty="0" smtClean="0"/>
                  <a:t> 11,881,376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600" dirty="0" smtClean="0"/>
                  <a:t> 4,084,101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08088" algn="l"/>
                    <a:tab pos="4348163" algn="l"/>
                  </a:tabLst>
                </a:pPr>
                <a:r>
                  <a:rPr lang="en-US" sz="3600" dirty="0" smtClean="0"/>
                  <a:t>1.7962 x 10</a:t>
                </a:r>
                <a:r>
                  <a:rPr lang="en-US" sz="3600" baseline="30000" dirty="0" smtClean="0"/>
                  <a:t>8</a:t>
                </a:r>
                <a:r>
                  <a:rPr lang="en-US" sz="3600" dirty="0" smtClean="0"/>
                  <a:t>kg</a:t>
                </a:r>
              </a:p>
              <a:p>
                <a:pPr marL="690563" indent="-690563"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08088" algn="l"/>
                    <a:tab pos="4348163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10520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689" r="-427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801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8955"/>
            <a:ext cx="7704856" cy="648072"/>
          </a:xfrm>
        </p:spPr>
        <p:txBody>
          <a:bodyPr>
            <a:noAutofit/>
          </a:bodyPr>
          <a:lstStyle/>
          <a:p>
            <a:r>
              <a:rPr lang="en-US" sz="4800" dirty="0" smtClean="0"/>
              <a:t>1 - Extend</a:t>
            </a:r>
            <a:endParaRPr lang="en-GB" sz="48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83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208088" algn="l"/>
                    <a:tab pos="434816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/>
                  <a:t>	</a:t>
                </a:r>
              </a:p>
              <a:p>
                <a:pPr marL="742950" indent="-7429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208088" algn="l"/>
                    <a:tab pos="4348163" algn="l"/>
                  </a:tabLst>
                </a:pPr>
                <a:r>
                  <a:rPr lang="en-US" sz="4000" dirty="0" smtClean="0"/>
                  <a:t>One course : 5 + 7 + 3 = 15</a:t>
                </a:r>
                <a:br>
                  <a:rPr lang="en-US" sz="4000" dirty="0" smtClean="0"/>
                </a:br>
                <a:r>
                  <a:rPr lang="en-US" sz="4000" dirty="0" smtClean="0"/>
                  <a:t>Two courses : 35 + 15 + 21 = 71</a:t>
                </a: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4000" dirty="0" smtClean="0"/>
                  <a:t>Three courses : 105</a:t>
                </a:r>
                <a:br>
                  <a:rPr lang="en-US" sz="4000" dirty="0" smtClean="0"/>
                </a:br>
                <a:r>
                  <a:rPr lang="en-US" sz="4000" dirty="0" smtClean="0"/>
                  <a:t>Total : 15 + 71 + 105 = 191</a:t>
                </a:r>
              </a:p>
              <a:p>
                <a:pPr marL="742950" indent="-7429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208088" algn="l"/>
                    <a:tab pos="3881438" algn="l"/>
                  </a:tabLst>
                </a:pPr>
                <a:r>
                  <a:rPr lang="en-US" sz="4000" dirty="0">
                    <a:solidFill>
                      <a:srgbClr val="C00000"/>
                    </a:solidFill>
                  </a:rPr>
                  <a:t>a.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9,000,000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000" dirty="0" smtClean="0"/>
                  <a:t> 800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4000" dirty="0" smtClean="0"/>
                  <a:t> 0.000008</a:t>
                </a:r>
              </a:p>
              <a:p>
                <a:pPr marL="742950" indent="-742950"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208088" algn="l"/>
                    <a:tab pos="3657600" algn="l"/>
                    <a:tab pos="5951538" algn="l"/>
                  </a:tabLst>
                </a:pPr>
                <a:r>
                  <a:rPr lang="en-US" sz="4000" dirty="0">
                    <a:solidFill>
                      <a:srgbClr val="C00000"/>
                    </a:solidFill>
                  </a:rPr>
                  <a:t>a.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20</a:t>
                </a:r>
                <a:r>
                  <a:rPr lang="en-US" sz="4000" dirty="0"/>
                  <a:t>	</a:t>
                </a:r>
                <a:r>
                  <a:rPr lang="en-US" sz="4000" dirty="0">
                    <a:solidFill>
                      <a:srgbClr val="C00000"/>
                    </a:solidFill>
                  </a:rPr>
                  <a:t>b.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3</a:t>
                </a:r>
                <a:r>
                  <a:rPr lang="en-US" sz="4000" dirty="0"/>
                  <a:t>	</a:t>
                </a:r>
                <a:r>
                  <a:rPr lang="en-US" sz="4000" dirty="0">
                    <a:solidFill>
                      <a:srgbClr val="C00000"/>
                    </a:solidFill>
                  </a:rPr>
                  <a:t>c.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19</a:t>
                </a:r>
                <a:br>
                  <a:rPr lang="en-US" sz="4000" dirty="0" smtClean="0"/>
                </a:br>
                <a:r>
                  <a:rPr lang="en-US" sz="40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4000" dirty="0" smtClean="0"/>
                  <a:t> 2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e.</a:t>
                </a:r>
                <a:r>
                  <a:rPr lang="en-US" sz="4000" dirty="0" smtClean="0"/>
                  <a:t> 2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f.</a:t>
                </a:r>
                <a:r>
                  <a:rPr lang="en-US" sz="4000" dirty="0" smtClean="0"/>
                  <a:t>  2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83590"/>
              </a:xfrm>
              <a:prstGeom prst="rect">
                <a:avLst/>
              </a:prstGeom>
              <a:blipFill rotWithShape="0">
                <a:blip r:embed="rId4"/>
                <a:stretch>
                  <a:fillRect l="-2276" b="-3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4464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00100">
              <a:buClr>
                <a:srgbClr val="C00000"/>
              </a:buClr>
              <a:buFont typeface="+mj-lt"/>
              <a:buAutoNum type="arabicPeriod" startAt="12"/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pt-BR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	2 	</a:t>
            </a:r>
            <a:r>
              <a:rPr lang="pt-BR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857250" indent="-800100">
              <a:buClr>
                <a:srgbClr val="C00000"/>
              </a:buClr>
              <a:buFont typeface="+mj-lt"/>
              <a:buAutoNum type="arabicPeriod" startAt="12"/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pt-BR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	16 	</a:t>
            </a:r>
            <a:r>
              <a:rPr lang="pt-BR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857250" indent="-800100">
              <a:buClr>
                <a:srgbClr val="C00000"/>
              </a:buClr>
              <a:buFont typeface="+mj-lt"/>
              <a:buAutoNum type="arabicPeriod" startAt="12"/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6, 24</a:t>
            </a:r>
          </a:p>
          <a:p>
            <a:pPr marL="57150">
              <a:buClr>
                <a:srgbClr val="C00000"/>
              </a:buClr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1.1 - Number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problems and reasoning</a:t>
            </a:r>
          </a:p>
          <a:p>
            <a:pPr marL="800100" indent="-742950">
              <a:buClr>
                <a:srgbClr val="C00000"/>
              </a:buClr>
              <a:buFont typeface="+mj-lt"/>
              <a:buAutoNum type="arabicPeriod"/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H,2    H,3    H,4    H,5    H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	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T,5    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1371600" lvl="1" indent="-571500">
              <a:buClr>
                <a:srgbClr val="C00000"/>
              </a:buClr>
              <a:buFont typeface="+mj-lt"/>
              <a:buAutoNum type="alphaLcPeriod" startAt="2"/>
              <a:tabLst>
                <a:tab pos="2628900" algn="l"/>
                <a:tab pos="4514850" algn="l"/>
                <a:tab pos="6400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800100" indent="-800100">
              <a:buClr>
                <a:srgbClr val="C00000"/>
              </a:buClr>
              <a:buFont typeface="+mj-lt"/>
              <a:buAutoNum type="arabicPeriod"/>
              <a:tabLst>
                <a:tab pos="2628900" algn="l"/>
                <a:tab pos="4514850" algn="l"/>
                <a:tab pos="6400800" algn="l"/>
              </a:tabLs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, 1   4,1   6,1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2,3    4,3   6,3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2,5    4,5   6,5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2,7    4,7   6,7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2,9    4,9   6,9</a:t>
            </a:r>
          </a:p>
          <a:p>
            <a:pPr marL="1371600" lvl="1" indent="-628650">
              <a:buClr>
                <a:srgbClr val="C00000"/>
              </a:buClr>
              <a:buFont typeface="+mj-lt"/>
              <a:buAutoNum type="alphaLcPeriod" startAt="2"/>
              <a:tabLst>
                <a:tab pos="2628900" algn="l"/>
                <a:tab pos="4514850" algn="l"/>
                <a:tab pos="6400800" algn="l"/>
              </a:tabLst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 marL="57150">
              <a:buClr>
                <a:srgbClr val="C00000"/>
              </a:buClr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1.1 - Number problems and reasoning</a:t>
            </a:r>
          </a:p>
        </p:txBody>
      </p:sp>
    </p:spTree>
    <p:extLst>
      <p:ext uri="{BB962C8B-B14F-4D97-AF65-F5344CB8AC3E}">
        <p14:creationId xmlns:p14="http://schemas.microsoft.com/office/powerpoint/2010/main" val="23226191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8955"/>
            <a:ext cx="7704856" cy="648072"/>
          </a:xfrm>
        </p:spPr>
        <p:txBody>
          <a:bodyPr>
            <a:noAutofit/>
          </a:bodyPr>
          <a:lstStyle/>
          <a:p>
            <a:r>
              <a:rPr lang="en-US" sz="4800" dirty="0" smtClean="0"/>
              <a:t>1 – Unit Test</a:t>
            </a:r>
            <a:endParaRPr lang="en-GB" sz="4800" b="1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627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tabLst>
                <a:tab pos="1208088" algn="l"/>
                <a:tab pos="4348163" algn="l"/>
              </a:tabLst>
            </a:pPr>
            <a:r>
              <a:rPr lang="en-US" sz="5000" b="1" dirty="0" smtClean="0"/>
              <a:t>1 - Unit test</a:t>
            </a:r>
          </a:p>
          <a:p>
            <a:pPr>
              <a:buClr>
                <a:srgbClr val="C00000"/>
              </a:buClr>
              <a:tabLst>
                <a:tab pos="1208088" algn="l"/>
                <a:tab pos="4348163" algn="l"/>
              </a:tabLst>
            </a:pPr>
            <a:r>
              <a:rPr lang="en-US" sz="5000" b="1" dirty="0" smtClean="0">
                <a:solidFill>
                  <a:srgbClr val="0070C0"/>
                </a:solidFill>
              </a:rPr>
              <a:t>Sample </a:t>
            </a:r>
            <a:r>
              <a:rPr lang="en-US" sz="5000" b="1" dirty="0">
                <a:solidFill>
                  <a:srgbClr val="0070C0"/>
                </a:solidFill>
              </a:rPr>
              <a:t>student answer</a:t>
            </a:r>
          </a:p>
          <a:p>
            <a:pPr>
              <a:buClr>
                <a:srgbClr val="C00000"/>
              </a:buClr>
              <a:tabLst>
                <a:tab pos="1208088" algn="l"/>
                <a:tab pos="4348163" algn="l"/>
              </a:tabLst>
            </a:pPr>
            <a:r>
              <a:rPr lang="en-US" sz="5000" dirty="0" smtClean="0"/>
              <a:t>The </a:t>
            </a:r>
            <a:r>
              <a:rPr lang="en-US" sz="5000" dirty="0"/>
              <a:t>student has not used her answer to conclude whether or not the 500 </a:t>
            </a:r>
            <a:r>
              <a:rPr lang="en-US" sz="5000" dirty="0" smtClean="0"/>
              <a:t>sheets </a:t>
            </a:r>
            <a:r>
              <a:rPr lang="en-US" sz="5000" dirty="0"/>
              <a:t>of paper </a:t>
            </a:r>
            <a:r>
              <a:rPr lang="en-US" sz="5000" dirty="0" smtClean="0"/>
              <a:t>will fit </a:t>
            </a:r>
            <a:r>
              <a:rPr lang="en-US" sz="5000" dirty="0"/>
              <a:t>in the printer.</a:t>
            </a:r>
          </a:p>
        </p:txBody>
      </p:sp>
    </p:spTree>
    <p:extLst>
      <p:ext uri="{BB962C8B-B14F-4D97-AF65-F5344CB8AC3E}">
        <p14:creationId xmlns:p14="http://schemas.microsoft.com/office/powerpoint/2010/main" val="11062285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71500">
              <a:buClr>
                <a:srgbClr val="C00000"/>
              </a:buClr>
              <a:buFont typeface="+mj-lt"/>
              <a:buAutoNum type="arabicPeriod" startAt="3"/>
              <a:tabLst>
                <a:tab pos="1200150" algn="l"/>
                <a:tab pos="2628900" algn="l"/>
                <a:tab pos="4514850" algn="l"/>
                <a:tab pos="6400800" algn="l"/>
              </a:tabLst>
            </a:pPr>
            <a:r>
              <a:rPr lang="pt-B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628650" indent="-571500">
              <a:buClr>
                <a:srgbClr val="C00000"/>
              </a:buClr>
              <a:buFont typeface="+mj-lt"/>
              <a:buAutoNum type="arabicPeriod" startAt="3"/>
              <a:tabLst>
                <a:tab pos="1200150" algn="l"/>
                <a:tab pos="2628900" algn="l"/>
                <a:tab pos="4514850" algn="l"/>
                <a:tab pos="6400800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VP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VB, VC, VL, SP, SB, SC, SL, MP, MB, MC, ML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571500">
              <a:buClr>
                <a:srgbClr val="C00000"/>
              </a:buClr>
              <a:buFont typeface="+mj-lt"/>
              <a:buAutoNum type="alphaLcPeriod" startAt="2"/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Students‘ own answer.</a:t>
            </a:r>
          </a:p>
          <a:p>
            <a:pPr marL="1200150" lvl="1" indent="-571500">
              <a:buClr>
                <a:srgbClr val="C00000"/>
              </a:buClr>
              <a:buFont typeface="+mj-lt"/>
              <a:buAutoNum type="alphaLcPeriod" startAt="2"/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marL="1200150" lvl="1" indent="-571500">
              <a:buClr>
                <a:srgbClr val="C00000"/>
              </a:buClr>
              <a:buFont typeface="+mj-lt"/>
              <a:buAutoNum type="alphaLcPeriod" startAt="2"/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starters and 4 mains: 12 combinations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starters and 5 mains: 15 combinations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starters and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mains: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combinations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571500">
              <a:buClr>
                <a:srgbClr val="C00000"/>
              </a:buClr>
              <a:buFont typeface="+mj-lt"/>
              <a:buAutoNum type="alphaLcPeriod" startAt="2"/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571500">
              <a:buClr>
                <a:srgbClr val="C00000"/>
              </a:buClr>
              <a:buFont typeface="+mj-lt"/>
              <a:buAutoNum type="arabicPeriod" startAt="3"/>
              <a:tabLst>
                <a:tab pos="1200150" algn="l"/>
                <a:tab pos="2628900" algn="l"/>
                <a:tab pos="4514850" algn="l"/>
                <a:tab pos="6400800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10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10000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5000</a:t>
            </a:r>
          </a:p>
          <a:p>
            <a:pPr marL="628650" indent="-571500">
              <a:buClr>
                <a:srgbClr val="C00000"/>
              </a:buClr>
              <a:buFont typeface="+mj-lt"/>
              <a:buAutoNum type="arabicPeriod" startAt="3"/>
              <a:tabLst>
                <a:tab pos="1200150" algn="l"/>
                <a:tab pos="2628900" algn="l"/>
                <a:tab pos="4514850" algn="l"/>
                <a:tab pos="6400800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ABC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ACB, BAC, BCA, CAB,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CBA</a:t>
            </a:r>
          </a:p>
          <a:p>
            <a:pPr marL="1200150" lvl="1" indent="-571500">
              <a:buClr>
                <a:srgbClr val="C00000"/>
              </a:buClr>
              <a:buFont typeface="+mj-lt"/>
              <a:buAutoNum type="alphaLcPeriod" startAt="2"/>
              <a:tabLst>
                <a:tab pos="1200150" algn="l"/>
                <a:tab pos="2628900" algn="l"/>
                <a:tab pos="4514850" algn="l"/>
                <a:tab pos="6400800" algn="l"/>
              </a:tabLst>
            </a:pP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24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720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3,628,800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 marL="57150">
              <a:buClr>
                <a:srgbClr val="C00000"/>
              </a:buClr>
              <a:tabLst>
                <a:tab pos="1371600" algn="l"/>
                <a:tab pos="2628900" algn="l"/>
                <a:tab pos="4514850" algn="l"/>
                <a:tab pos="64008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1.1 - Number problems and reasoning</a:t>
            </a:r>
          </a:p>
        </p:txBody>
      </p:sp>
    </p:spTree>
    <p:extLst>
      <p:ext uri="{BB962C8B-B14F-4D97-AF65-F5344CB8AC3E}">
        <p14:creationId xmlns:p14="http://schemas.microsoft.com/office/powerpoint/2010/main" val="33090533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28650">
              <a:buClr>
                <a:srgbClr val="C00000"/>
              </a:buClr>
              <a:buFont typeface="+mj-lt"/>
              <a:buAutoNum type="arabicPeriod" startAt="7"/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1,000,000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6,760,000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118,813,800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514350">
              <a:buClr>
                <a:srgbClr val="C00000"/>
              </a:buClr>
              <a:buFont typeface="+mj-lt"/>
              <a:buAutoNum type="alphaLcPeriod" startAt="2"/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	151,200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3,276,000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78,936,000</a:t>
            </a:r>
          </a:p>
          <a:p>
            <a:pPr>
              <a:buClr>
                <a:srgbClr val="C00000"/>
              </a:buClr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Place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value and estimating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eriod"/>
              <a:tabLst>
                <a:tab pos="11430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900,000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870,000</a:t>
            </a:r>
          </a:p>
          <a:p>
            <a:pPr marL="11430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2,000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2,000</a:t>
            </a:r>
          </a:p>
          <a:p>
            <a:pPr marL="11430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0.007 	ii.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0.0071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eriod"/>
              <a:tabLst>
                <a:tab pos="11430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-10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Clr>
                <a:srgbClr val="C00000"/>
              </a:buClr>
              <a:buFont typeface="+mj-lt"/>
              <a:buAutoNum type="arabicPeriod"/>
              <a:tabLst>
                <a:tab pos="11430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eriod"/>
              <a:tabLst>
                <a:tab pos="11430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192       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192        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192    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192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eriod"/>
              <a:tabLst>
                <a:tab pos="11430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pt-B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364.82   </a:t>
            </a:r>
            <a:r>
              <a:rPr lang="pt-B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0.36482  </a:t>
            </a:r>
            <a:r>
              <a:rPr lang="pt-B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0.36482</a:t>
            </a:r>
            <a:b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3.7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0.986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1.2 - Place value and estimating</a:t>
            </a:r>
          </a:p>
        </p:txBody>
      </p:sp>
    </p:spTree>
    <p:extLst>
      <p:ext uri="{BB962C8B-B14F-4D97-AF65-F5344CB8AC3E}">
        <p14:creationId xmlns:p14="http://schemas.microsoft.com/office/powerpoint/2010/main" val="5693746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28650">
              <a:buClr>
                <a:srgbClr val="C00000"/>
              </a:buClr>
              <a:buFont typeface="+mj-lt"/>
              <a:buAutoNum type="arabicPeriod" startAt="6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' own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answer,</a:t>
            </a:r>
            <a:b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	Students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' own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answer,</a:t>
            </a:r>
            <a:b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	Students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' own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b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It must use the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digits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399492, so it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must end 	in 2.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28650">
              <a:buClr>
                <a:srgbClr val="C00000"/>
              </a:buClr>
              <a:buFont typeface="+mj-lt"/>
              <a:buAutoNum type="arabicPeriod" startAt="6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	2, 3 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Students' own answer</a:t>
            </a:r>
          </a:p>
          <a:p>
            <a:pPr marL="1143000" lvl="1" indent="-457200">
              <a:buClr>
                <a:srgbClr val="C00000"/>
              </a:buClr>
              <a:buFont typeface="+mj-lt"/>
              <a:buAutoNum type="alphaLcPeriod" startAt="3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2.2, 2.4, 2.6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2.8</a:t>
            </a:r>
          </a:p>
          <a:p>
            <a:pPr marL="685800" indent="-628650">
              <a:buClr>
                <a:srgbClr val="C00000"/>
              </a:buClr>
              <a:buFont typeface="+mj-lt"/>
              <a:buAutoNum type="arabicPeriod" startAt="6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correct answers are given here. 0.1 out direction is acceptable.</a:t>
            </a:r>
          </a:p>
          <a:p>
            <a:pPr marL="1143000" lvl="1" indent="-457200">
              <a:buClr>
                <a:srgbClr val="C00000"/>
              </a:buClr>
              <a:buFont typeface="+mj-lt"/>
              <a:buAutoNum type="alphaLcPeriod"/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6.9 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4.7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</a:p>
          <a:p>
            <a:pPr marL="1200150" lvl="1" indent="-514350">
              <a:buClr>
                <a:srgbClr val="C00000"/>
              </a:buClr>
              <a:buFont typeface="+mj-lt"/>
              <a:buAutoNum type="alphaLcPeriod" startAt="4"/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11.3 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6.3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28650">
              <a:buClr>
                <a:srgbClr val="C00000"/>
              </a:buClr>
              <a:buFont typeface="+mj-lt"/>
              <a:buAutoNum type="arabicPeriod" startAt="6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2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	4.5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cm, accept 4.4 or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4.6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1.2 - Place value and estimating</a:t>
            </a:r>
          </a:p>
        </p:txBody>
      </p:sp>
    </p:spTree>
    <p:extLst>
      <p:ext uri="{BB962C8B-B14F-4D97-AF65-F5344CB8AC3E}">
        <p14:creationId xmlns:p14="http://schemas.microsoft.com/office/powerpoint/2010/main" val="4978629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624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28650">
              <a:buClr>
                <a:srgbClr val="C00000"/>
              </a:buClr>
              <a:buFont typeface="+mj-lt"/>
              <a:buAutoNum type="arabicPeriod" startAt="10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64, 81</a:t>
            </a:r>
          </a:p>
          <a:p>
            <a:pPr marL="11430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69, 77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(accept 1 out in either direction)</a:t>
            </a:r>
          </a:p>
          <a:p>
            <a:pPr marL="685800" indent="-628650">
              <a:buClr>
                <a:srgbClr val="C00000"/>
              </a:buClr>
              <a:buFont typeface="+mj-lt"/>
              <a:buAutoNum type="arabicPeriod" startAt="10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correct answers are given here. 1 out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in either direction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is acceptable.</a:t>
            </a:r>
          </a:p>
          <a:p>
            <a:pPr marL="1143000" lvl="1" indent="-457200">
              <a:buClr>
                <a:srgbClr val="C00000"/>
              </a:buClr>
              <a:buFont typeface="+mj-lt"/>
              <a:buAutoNum type="alphaLcPeriod"/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10 	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1200150" lvl="1" indent="-514350">
              <a:buClr>
                <a:srgbClr val="C00000"/>
              </a:buClr>
              <a:buFont typeface="+mj-lt"/>
              <a:buAutoNum type="alphaLcPeriod" startAt="4"/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50 	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  <a:p>
            <a:pPr marL="685800" indent="-628650">
              <a:buClr>
                <a:srgbClr val="C00000"/>
              </a:buClr>
              <a:buFont typeface="+mj-lt"/>
              <a:buAutoNum type="arabicPeriod" startAt="10"/>
              <a:tabLst>
                <a:tab pos="108585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5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11      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5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16.8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4.4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11.2   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457200">
              <a:buClr>
                <a:srgbClr val="C00000"/>
              </a:buClr>
              <a:buFont typeface="+mj-lt"/>
              <a:buAutoNum type="alphaLcPeriod" startAt="2"/>
              <a:tabLst>
                <a:tab pos="1143000" algn="l"/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' own answer.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tabLst>
                <a:tab pos="1600200" algn="l"/>
                <a:tab pos="3543300" algn="l"/>
                <a:tab pos="4514850" algn="l"/>
                <a:tab pos="5886450" algn="l"/>
                <a:tab pos="6400800" algn="l"/>
              </a:tabLs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1.2 - Place value and estimating</a:t>
            </a:r>
          </a:p>
        </p:txBody>
      </p:sp>
    </p:spTree>
    <p:extLst>
      <p:ext uri="{BB962C8B-B14F-4D97-AF65-F5344CB8AC3E}">
        <p14:creationId xmlns:p14="http://schemas.microsoft.com/office/powerpoint/2010/main" val="14828675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6DD945F-B7B0-4691-A0D0-E2EAD6DA23B3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169451</TotalTime>
  <Words>851</Words>
  <Application>Microsoft Office PowerPoint</Application>
  <PresentationFormat>On-screen Show (4:3)</PresentationFormat>
  <Paragraphs>531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Enderoth</vt:lpstr>
      <vt:lpstr>PowerPoint Presentation</vt:lpstr>
      <vt:lpstr>Unit 01 - Prior knowledge check</vt:lpstr>
      <vt:lpstr>Unit 01 - Prior knowledge check</vt:lpstr>
      <vt:lpstr>Unit 01 - Prior knowledge check</vt:lpstr>
      <vt:lpstr>1.1 - Number problems and reasoning</vt:lpstr>
      <vt:lpstr>1.1 - Number problems and reasoning</vt:lpstr>
      <vt:lpstr>1.2 - Place value and estimating</vt:lpstr>
      <vt:lpstr>1.2 - Place value and estimating</vt:lpstr>
      <vt:lpstr>1.2 - Place value and estimating</vt:lpstr>
      <vt:lpstr>1.2 - Place value and estimating</vt:lpstr>
      <vt:lpstr>1.3 - HCF and LCM</vt:lpstr>
      <vt:lpstr>1.3 - HCF and LCM</vt:lpstr>
      <vt:lpstr>1.3 - HCF and LCM</vt:lpstr>
      <vt:lpstr>1.3 - HCF and LCM</vt:lpstr>
      <vt:lpstr>1.4 - Calculating with powers</vt:lpstr>
      <vt:lpstr>1.4 - Calculating with powers</vt:lpstr>
      <vt:lpstr>1.4 - Calculating with powers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1.5 – Zero, negative and fractional indices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1.6 – Powers of 10 and standard form</vt:lpstr>
      <vt:lpstr>1.7 - SURDS</vt:lpstr>
      <vt:lpstr>1.7 - SURDS</vt:lpstr>
      <vt:lpstr>1.7 - SURDS</vt:lpstr>
      <vt:lpstr>1.7 - SURDS</vt:lpstr>
      <vt:lpstr>1 - Problem-solving</vt:lpstr>
      <vt:lpstr>1 - Problem-solving</vt:lpstr>
      <vt:lpstr>1 – Check Up</vt:lpstr>
      <vt:lpstr>1 – Check Up</vt:lpstr>
      <vt:lpstr>1 – Check Up</vt:lpstr>
      <vt:lpstr>1 - Strengthen</vt:lpstr>
      <vt:lpstr>1 - Strengthen</vt:lpstr>
      <vt:lpstr>1 - Strengthen</vt:lpstr>
      <vt:lpstr>1 - Strengthen</vt:lpstr>
      <vt:lpstr>1 - Strengthen</vt:lpstr>
      <vt:lpstr>1 - Strengthen</vt:lpstr>
      <vt:lpstr>1 - Strengthen</vt:lpstr>
      <vt:lpstr>1 - Strengthen</vt:lpstr>
      <vt:lpstr>1 - Strengthen</vt:lpstr>
      <vt:lpstr>1 - Extend</vt:lpstr>
      <vt:lpstr>1 - Extend</vt:lpstr>
      <vt:lpstr>1 - Extend</vt:lpstr>
      <vt:lpstr>1 - Extend</vt:lpstr>
      <vt:lpstr>1 – Unit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Answers - Unit 01</dc:title>
  <dc:subject>Travel and Tourism</dc:subject>
  <dc:creator>Enderoth</dc:creator>
  <cp:keywords>Year 09 - Mathematics - Answers - Unit 01</cp:keywords>
  <cp:lastModifiedBy>Enderoth</cp:lastModifiedBy>
  <cp:revision>4727</cp:revision>
  <cp:lastPrinted>2014-01-22T18:25:48Z</cp:lastPrinted>
  <dcterms:created xsi:type="dcterms:W3CDTF">2008-03-12T11:01:44Z</dcterms:created>
  <dcterms:modified xsi:type="dcterms:W3CDTF">2018-11-15T19:15:13Z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